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365" r:id="rId3"/>
    <p:sldId id="366" r:id="rId4"/>
    <p:sldId id="368" r:id="rId5"/>
    <p:sldId id="358" r:id="rId6"/>
    <p:sldId id="360" r:id="rId7"/>
    <p:sldId id="364" r:id="rId8"/>
    <p:sldId id="359" r:id="rId9"/>
    <p:sldId id="346" r:id="rId10"/>
    <p:sldId id="316" r:id="rId11"/>
    <p:sldId id="356" r:id="rId12"/>
    <p:sldId id="352" r:id="rId13"/>
    <p:sldId id="305" r:id="rId14"/>
    <p:sldId id="330" r:id="rId15"/>
    <p:sldId id="327" r:id="rId16"/>
    <p:sldId id="332" r:id="rId17"/>
    <p:sldId id="333" r:id="rId18"/>
    <p:sldId id="331" r:id="rId19"/>
    <p:sldId id="321" r:id="rId20"/>
    <p:sldId id="342" r:id="rId21"/>
    <p:sldId id="322" r:id="rId22"/>
    <p:sldId id="323" r:id="rId23"/>
    <p:sldId id="271" r:id="rId24"/>
    <p:sldId id="306" r:id="rId25"/>
    <p:sldId id="266" r:id="rId26"/>
    <p:sldId id="362" r:id="rId27"/>
    <p:sldId id="337" r:id="rId28"/>
    <p:sldId id="351" r:id="rId29"/>
    <p:sldId id="339" r:id="rId30"/>
    <p:sldId id="349" r:id="rId31"/>
    <p:sldId id="363" r:id="rId32"/>
    <p:sldId id="348" r:id="rId33"/>
    <p:sldId id="361" r:id="rId34"/>
    <p:sldId id="320" r:id="rId35"/>
    <p:sldId id="302"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2C3"/>
    <a:srgbClr val="FFFFFF"/>
    <a:srgbClr val="000000"/>
    <a:srgbClr val="42B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55" autoAdjust="0"/>
    <p:restoredTop sz="94660"/>
  </p:normalViewPr>
  <p:slideViewPr>
    <p:cSldViewPr snapToGrid="0">
      <p:cViewPr varScale="1">
        <p:scale>
          <a:sx n="34" d="100"/>
          <a:sy n="34" d="100"/>
        </p:scale>
        <p:origin x="900" y="60"/>
      </p:cViewPr>
      <p:guideLst/>
    </p:cSldViewPr>
  </p:slideViewPr>
  <p:notesTextViewPr>
    <p:cViewPr>
      <p:scale>
        <a:sx n="1" d="1"/>
        <a:sy n="1" d="1"/>
      </p:scale>
      <p:origin x="0" y="0"/>
    </p:cViewPr>
  </p:notesTextViewPr>
  <p:notesViewPr>
    <p:cSldViewPr snapToGrid="0">
      <p:cViewPr varScale="1">
        <p:scale>
          <a:sx n="51" d="100"/>
          <a:sy n="51" d="100"/>
        </p:scale>
        <p:origin x="2692"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57909101259707E-2"/>
          <c:y val="0"/>
          <c:w val="0.98334209089874025"/>
          <c:h val="0.97242991090333541"/>
        </c:manualLayout>
      </c:layout>
      <c:lineChart>
        <c:grouping val="standard"/>
        <c:varyColors val="0"/>
        <c:ser>
          <c:idx val="0"/>
          <c:order val="0"/>
          <c:tx>
            <c:strRef>
              <c:f>Φύλλο1!$B$1</c:f>
              <c:strCache>
                <c:ptCount val="1"/>
                <c:pt idx="0">
                  <c:v>Στήλη1</c:v>
                </c:pt>
              </c:strCache>
            </c:strRef>
          </c:tx>
          <c:spPr>
            <a:ln w="28575" cap="rnd">
              <a:solidFill>
                <a:srgbClr val="11A2C3"/>
              </a:solidFill>
              <a:round/>
            </a:ln>
            <a:effectLst/>
          </c:spPr>
          <c:marker>
            <c:symbol val="none"/>
          </c:marker>
          <c:dPt>
            <c:idx val="5"/>
            <c:marker>
              <c:symbol val="none"/>
            </c:marker>
            <c:bubble3D val="0"/>
            <c:spPr>
              <a:ln w="28575" cap="rnd">
                <a:solidFill>
                  <a:srgbClr val="11A2C3"/>
                </a:solidFill>
                <a:round/>
              </a:ln>
              <a:effectLst/>
            </c:spPr>
            <c:extLst>
              <c:ext xmlns:c16="http://schemas.microsoft.com/office/drawing/2014/chart" uri="{C3380CC4-5D6E-409C-BE32-E72D297353CC}">
                <c16:uniqueId val="{00000004-D716-4C00-A424-E9C5CFBF9633}"/>
              </c:ext>
            </c:extLst>
          </c:dPt>
          <c:cat>
            <c:numRef>
              <c:f>Φύλλο1!$A$2:$A$8</c:f>
              <c:numCache>
                <c:formatCode>General</c:formatCode>
                <c:ptCount val="7"/>
              </c:numCache>
            </c:numRef>
          </c:cat>
          <c:val>
            <c:numRef>
              <c:f>Φύλλο1!$B$2:$B$8</c:f>
              <c:numCache>
                <c:formatCode>General</c:formatCode>
                <c:ptCount val="7"/>
                <c:pt idx="0">
                  <c:v>2.5</c:v>
                </c:pt>
                <c:pt idx="1">
                  <c:v>2</c:v>
                </c:pt>
                <c:pt idx="2">
                  <c:v>3.1</c:v>
                </c:pt>
                <c:pt idx="3">
                  <c:v>3.3</c:v>
                </c:pt>
                <c:pt idx="4">
                  <c:v>3.7</c:v>
                </c:pt>
                <c:pt idx="5">
                  <c:v>0</c:v>
                </c:pt>
              </c:numCache>
            </c:numRef>
          </c:val>
          <c:smooth val="0"/>
          <c:extLst>
            <c:ext xmlns:c16="http://schemas.microsoft.com/office/drawing/2014/chart" uri="{C3380CC4-5D6E-409C-BE32-E72D297353CC}">
              <c16:uniqueId val="{00000000-D716-4C00-A424-E9C5CFBF9633}"/>
            </c:ext>
          </c:extLst>
        </c:ser>
        <c:ser>
          <c:idx val="1"/>
          <c:order val="1"/>
          <c:tx>
            <c:strRef>
              <c:f>Φύλλο1!$C$1</c:f>
              <c:strCache>
                <c:ptCount val="1"/>
                <c:pt idx="0">
                  <c:v>Στήλη2</c:v>
                </c:pt>
              </c:strCache>
            </c:strRef>
          </c:tx>
          <c:spPr>
            <a:ln w="28575" cap="rnd">
              <a:solidFill>
                <a:schemeClr val="bg2"/>
              </a:solidFill>
              <a:round/>
            </a:ln>
            <a:effectLst/>
          </c:spPr>
          <c:marker>
            <c:symbol val="none"/>
          </c:marker>
          <c:dPt>
            <c:idx val="1"/>
            <c:marker>
              <c:symbol val="none"/>
            </c:marker>
            <c:bubble3D val="0"/>
            <c:spPr>
              <a:ln w="28575" cap="rnd">
                <a:solidFill>
                  <a:schemeClr val="accent4">
                    <a:lumMod val="75000"/>
                  </a:schemeClr>
                </a:solidFill>
                <a:round/>
              </a:ln>
              <a:effectLst/>
            </c:spPr>
            <c:extLst>
              <c:ext xmlns:c16="http://schemas.microsoft.com/office/drawing/2014/chart" uri="{C3380CC4-5D6E-409C-BE32-E72D297353CC}">
                <c16:uniqueId val="{00000006-301F-4B13-AB91-A72FB2D3342A}"/>
              </c:ext>
            </c:extLst>
          </c:dPt>
          <c:dPt>
            <c:idx val="2"/>
            <c:marker>
              <c:symbol val="none"/>
            </c:marker>
            <c:bubble3D val="0"/>
            <c:spPr>
              <a:ln w="28575" cap="rnd">
                <a:solidFill>
                  <a:schemeClr val="accent4">
                    <a:lumMod val="75000"/>
                  </a:schemeClr>
                </a:solidFill>
                <a:round/>
              </a:ln>
              <a:effectLst/>
            </c:spPr>
            <c:extLst>
              <c:ext xmlns:c16="http://schemas.microsoft.com/office/drawing/2014/chart" uri="{C3380CC4-5D6E-409C-BE32-E72D297353CC}">
                <c16:uniqueId val="{00000005-301F-4B13-AB91-A72FB2D3342A}"/>
              </c:ext>
            </c:extLst>
          </c:dPt>
          <c:dPt>
            <c:idx val="3"/>
            <c:marker>
              <c:symbol val="none"/>
            </c:marker>
            <c:bubble3D val="0"/>
            <c:spPr>
              <a:ln w="28575" cap="rnd">
                <a:solidFill>
                  <a:schemeClr val="accent4">
                    <a:lumMod val="75000"/>
                  </a:schemeClr>
                </a:solidFill>
                <a:round/>
              </a:ln>
              <a:effectLst/>
            </c:spPr>
            <c:extLst>
              <c:ext xmlns:c16="http://schemas.microsoft.com/office/drawing/2014/chart" uri="{C3380CC4-5D6E-409C-BE32-E72D297353CC}">
                <c16:uniqueId val="{00000004-301F-4B13-AB91-A72FB2D3342A}"/>
              </c:ext>
            </c:extLst>
          </c:dPt>
          <c:dPt>
            <c:idx val="4"/>
            <c:marker>
              <c:symbol val="none"/>
            </c:marker>
            <c:bubble3D val="0"/>
            <c:spPr>
              <a:ln w="28575" cap="rnd">
                <a:solidFill>
                  <a:schemeClr val="accent4">
                    <a:lumMod val="75000"/>
                  </a:schemeClr>
                </a:solidFill>
                <a:round/>
              </a:ln>
              <a:effectLst/>
            </c:spPr>
            <c:extLst>
              <c:ext xmlns:c16="http://schemas.microsoft.com/office/drawing/2014/chart" uri="{C3380CC4-5D6E-409C-BE32-E72D297353CC}">
                <c16:uniqueId val="{00000003-301F-4B13-AB91-A72FB2D3342A}"/>
              </c:ext>
            </c:extLst>
          </c:dPt>
          <c:dPt>
            <c:idx val="5"/>
            <c:marker>
              <c:symbol val="none"/>
            </c:marker>
            <c:bubble3D val="0"/>
            <c:spPr>
              <a:ln w="28575" cap="rnd">
                <a:solidFill>
                  <a:schemeClr val="accent4">
                    <a:lumMod val="75000"/>
                  </a:schemeClr>
                </a:solidFill>
                <a:round/>
              </a:ln>
              <a:effectLst/>
            </c:spPr>
            <c:extLst>
              <c:ext xmlns:c16="http://schemas.microsoft.com/office/drawing/2014/chart" uri="{C3380CC4-5D6E-409C-BE32-E72D297353CC}">
                <c16:uniqueId val="{00000002-301F-4B13-AB91-A72FB2D3342A}"/>
              </c:ext>
            </c:extLst>
          </c:dPt>
          <c:cat>
            <c:numRef>
              <c:f>Φύλλο1!$A$2:$A$8</c:f>
              <c:numCache>
                <c:formatCode>General</c:formatCode>
                <c:ptCount val="7"/>
              </c:numCache>
            </c:numRef>
          </c:cat>
          <c:val>
            <c:numRef>
              <c:f>Φύλλο1!$C$2:$C$8</c:f>
              <c:numCache>
                <c:formatCode>General</c:formatCode>
                <c:ptCount val="7"/>
                <c:pt idx="0">
                  <c:v>2</c:v>
                </c:pt>
                <c:pt idx="1">
                  <c:v>2.2000000000000002</c:v>
                </c:pt>
                <c:pt idx="2">
                  <c:v>2.2999999999999998</c:v>
                </c:pt>
                <c:pt idx="3">
                  <c:v>2.4</c:v>
                </c:pt>
                <c:pt idx="4">
                  <c:v>2.4</c:v>
                </c:pt>
                <c:pt idx="5">
                  <c:v>2.5</c:v>
                </c:pt>
              </c:numCache>
            </c:numRef>
          </c:val>
          <c:smooth val="0"/>
          <c:extLst>
            <c:ext xmlns:c16="http://schemas.microsoft.com/office/drawing/2014/chart" uri="{C3380CC4-5D6E-409C-BE32-E72D297353CC}">
              <c16:uniqueId val="{00000001-D716-4C00-A424-E9C5CFBF9633}"/>
            </c:ext>
          </c:extLst>
        </c:ser>
        <c:ser>
          <c:idx val="2"/>
          <c:order val="2"/>
          <c:tx>
            <c:strRef>
              <c:f>Φύλλο1!$D$1</c:f>
              <c:strCache>
                <c:ptCount val="1"/>
                <c:pt idx="0">
                  <c:v>Στήλη3</c:v>
                </c:pt>
              </c:strCache>
            </c:strRef>
          </c:tx>
          <c:spPr>
            <a:ln w="28575" cap="rnd">
              <a:solidFill>
                <a:schemeClr val="tx1"/>
              </a:solidFill>
              <a:round/>
            </a:ln>
            <a:effectLst/>
          </c:spPr>
          <c:marker>
            <c:symbol val="none"/>
          </c:marker>
          <c:cat>
            <c:numRef>
              <c:f>Φύλλο1!$A$2:$A$8</c:f>
              <c:numCache>
                <c:formatCode>General</c:formatCode>
                <c:ptCount val="7"/>
              </c:numCache>
            </c:numRef>
          </c:cat>
          <c:val>
            <c:numRef>
              <c:f>Φύλλο1!$D$2:$D$8</c:f>
              <c:numCache>
                <c:formatCode>General</c:formatCode>
                <c:ptCount val="7"/>
                <c:pt idx="0">
                  <c:v>4.5</c:v>
                </c:pt>
                <c:pt idx="1">
                  <c:v>4.2</c:v>
                </c:pt>
                <c:pt idx="2">
                  <c:v>5.4</c:v>
                </c:pt>
                <c:pt idx="3">
                  <c:v>5.6999999999999993</c:v>
                </c:pt>
                <c:pt idx="4">
                  <c:v>6.1</c:v>
                </c:pt>
                <c:pt idx="5">
                  <c:v>2.5</c:v>
                </c:pt>
              </c:numCache>
            </c:numRef>
          </c:val>
          <c:smooth val="0"/>
          <c:extLst>
            <c:ext xmlns:c16="http://schemas.microsoft.com/office/drawing/2014/chart" uri="{C3380CC4-5D6E-409C-BE32-E72D297353CC}">
              <c16:uniqueId val="{00000002-D716-4C00-A424-E9C5CFBF9633}"/>
            </c:ext>
          </c:extLst>
        </c:ser>
        <c:ser>
          <c:idx val="3"/>
          <c:order val="3"/>
          <c:tx>
            <c:strRef>
              <c:f>Φύλλο1!$E$1</c:f>
              <c:strCache>
                <c:ptCount val="1"/>
                <c:pt idx="0">
                  <c:v>Στήλη4</c:v>
                </c:pt>
              </c:strCache>
            </c:strRef>
          </c:tx>
          <c:spPr>
            <a:ln w="28575" cap="rnd">
              <a:solidFill>
                <a:schemeClr val="accent4"/>
              </a:solidFill>
              <a:round/>
            </a:ln>
            <a:effectLst/>
          </c:spPr>
          <c:marker>
            <c:symbol val="none"/>
          </c:marker>
          <c:cat>
            <c:numRef>
              <c:f>Φύλλο1!$A$2:$A$8</c:f>
              <c:numCache>
                <c:formatCode>General</c:formatCode>
                <c:ptCount val="7"/>
              </c:numCache>
            </c:numRef>
          </c:cat>
          <c:val>
            <c:numRef>
              <c:f>Φύλλο1!$E$2:$E$8</c:f>
              <c:numCache>
                <c:formatCode>General</c:formatCode>
                <c:ptCount val="7"/>
              </c:numCache>
            </c:numRef>
          </c:val>
          <c:smooth val="0"/>
          <c:extLst>
            <c:ext xmlns:c16="http://schemas.microsoft.com/office/drawing/2014/chart" uri="{C3380CC4-5D6E-409C-BE32-E72D297353CC}">
              <c16:uniqueId val="{00000003-D716-4C00-A424-E9C5CFBF9633}"/>
            </c:ext>
          </c:extLst>
        </c:ser>
        <c:dLbls>
          <c:showLegendKey val="0"/>
          <c:showVal val="0"/>
          <c:showCatName val="0"/>
          <c:showSerName val="0"/>
          <c:showPercent val="0"/>
          <c:showBubbleSize val="0"/>
        </c:dLbls>
        <c:smooth val="0"/>
        <c:axId val="521844480"/>
        <c:axId val="521836936"/>
      </c:lineChart>
      <c:catAx>
        <c:axId val="521844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521836936"/>
        <c:crosses val="autoZero"/>
        <c:auto val="1"/>
        <c:lblAlgn val="ctr"/>
        <c:lblOffset val="100"/>
        <c:noMultiLvlLbl val="0"/>
      </c:catAx>
      <c:valAx>
        <c:axId val="5218369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21844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767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9226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9781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3945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tif"/><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0" y="0"/>
            <a:ext cx="24384001" cy="13716000"/>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0" name="Rectangle"/>
          <p:cNvSpPr/>
          <p:nvPr/>
        </p:nvSpPr>
        <p:spPr>
          <a:xfrm>
            <a:off x="12192000" y="0"/>
            <a:ext cx="12192000" cy="13716000"/>
          </a:xfrm>
          <a:prstGeom prst="rect">
            <a:avLst/>
          </a:prstGeom>
          <a:solidFill>
            <a:srgbClr val="D5D5D5"/>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21" name="tim-allen-106622.jpg" descr="tim-allen-106622.jpg"/>
          <p:cNvPicPr>
            <a:picLocks noChangeAspect="1"/>
          </p:cNvPicPr>
          <p:nvPr/>
        </p:nvPicPr>
        <p:blipFill>
          <a:blip r:embed="rId2">
            <a:extLst/>
          </a:blip>
          <a:srcRect l="40040" t="13712" r="18640" b="16561"/>
          <a:stretch>
            <a:fillRect/>
          </a:stretch>
        </p:blipFill>
        <p:spPr>
          <a:xfrm>
            <a:off x="12192000" y="0"/>
            <a:ext cx="12192000" cy="13716000"/>
          </a:xfrm>
          <a:prstGeom prst="rect">
            <a:avLst/>
          </a:prstGeom>
          <a:ln w="12700">
            <a:miter lim="400000"/>
          </a:ln>
        </p:spPr>
      </p:pic>
      <p:sp>
        <p:nvSpPr>
          <p:cNvPr id="123" name="FIFTEEN…"/>
          <p:cNvSpPr txBox="1"/>
          <p:nvPr/>
        </p:nvSpPr>
        <p:spPr>
          <a:xfrm>
            <a:off x="1384300" y="1270000"/>
            <a:ext cx="3058756" cy="13952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lnSpc>
                <a:spcPct val="80000"/>
              </a:lnSpc>
              <a:defRPr sz="3500" b="0">
                <a:solidFill>
                  <a:srgbClr val="FFFFFF"/>
                </a:solidFill>
                <a:latin typeface="Bodoni SvtyTwo ITC TT-Bold"/>
                <a:ea typeface="Bodoni SvtyTwo ITC TT-Bold"/>
                <a:cs typeface="Bodoni SvtyTwo ITC TT-Bold"/>
                <a:sym typeface="Bodoni SvtyTwo ITC TT-Bold"/>
              </a:defRPr>
            </a:pPr>
            <a:endParaRPr dirty="0"/>
          </a:p>
          <a:p>
            <a:pPr algn="l">
              <a:lnSpc>
                <a:spcPct val="80000"/>
              </a:lnSpc>
              <a:defRPr sz="3500" b="0">
                <a:solidFill>
                  <a:srgbClr val="FFFFFF"/>
                </a:solidFill>
                <a:latin typeface="Bodoni SvtyTwo ITC TT-Bold"/>
                <a:ea typeface="Bodoni SvtyTwo ITC TT-Bold"/>
                <a:cs typeface="Bodoni SvtyTwo ITC TT-Bold"/>
                <a:sym typeface="Bodoni SvtyTwo ITC TT-Bold"/>
              </a:defRPr>
            </a:pPr>
            <a:r>
              <a:rPr dirty="0"/>
              <a:t>NOVEMBER 2017</a:t>
            </a:r>
          </a:p>
        </p:txBody>
      </p:sp>
      <p:sp>
        <p:nvSpPr>
          <p:cNvPr id="14" name="Rectangle">
            <a:extLst>
              <a:ext uri="{FF2B5EF4-FFF2-40B4-BE49-F238E27FC236}">
                <a16:creationId xmlns:a16="http://schemas.microsoft.com/office/drawing/2014/main" id="{9B26DC49-39EA-456A-96B6-6D69B4F27608}"/>
              </a:ext>
            </a:extLst>
          </p:cNvPr>
          <p:cNvSpPr/>
          <p:nvPr/>
        </p:nvSpPr>
        <p:spPr>
          <a:xfrm>
            <a:off x="760021" y="395019"/>
            <a:ext cx="22239679" cy="12834093"/>
          </a:xfrm>
          <a:prstGeom prst="rect">
            <a:avLst/>
          </a:prstGeom>
          <a:solidFill>
            <a:srgbClr val="11A2C3"/>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sp>
        <p:nvSpPr>
          <p:cNvPr id="125" name="Marketing Automation"/>
          <p:cNvSpPr txBox="1"/>
          <p:nvPr/>
        </p:nvSpPr>
        <p:spPr>
          <a:xfrm>
            <a:off x="2913678" y="5792439"/>
            <a:ext cx="18758398" cy="3312382"/>
          </a:xfrm>
          <a:prstGeom prst="rect">
            <a:avLst/>
          </a:prstGeom>
          <a:ln w="12700">
            <a:miter lim="400000"/>
          </a:ln>
          <a:effectLst>
            <a:outerShdw blurRad="254000" dir="5400000" rotWithShape="0">
              <a:srgbClr val="000000">
                <a:alpha val="30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80000"/>
              </a:lnSpc>
              <a:defRPr sz="13000" b="0" i="1">
                <a:solidFill>
                  <a:srgbClr val="FFFFFF"/>
                </a:solidFill>
                <a:latin typeface="Cera PRO Black"/>
                <a:ea typeface="Cera PRO Black"/>
                <a:cs typeface="Cera PRO Black"/>
                <a:sym typeface="Cera PRO Black"/>
              </a:defRPr>
            </a:lvl1pPr>
          </a:lstStyle>
          <a:p>
            <a:r>
              <a:rPr lang="pl-PL" dirty="0"/>
              <a:t>The secret value of existing customers</a:t>
            </a:r>
            <a:endParaRPr dirty="0"/>
          </a:p>
        </p:txBody>
      </p:sp>
      <p:pic>
        <p:nvPicPr>
          <p:cNvPr id="124" name="Image" descr="Image"/>
          <p:cNvPicPr>
            <a:picLocks noChangeAspect="1"/>
          </p:cNvPicPr>
          <p:nvPr/>
        </p:nvPicPr>
        <p:blipFill>
          <a:blip r:embed="rId3">
            <a:extLst/>
          </a:blip>
          <a:stretch>
            <a:fillRect/>
          </a:stretch>
        </p:blipFill>
        <p:spPr>
          <a:xfrm>
            <a:off x="20701000" y="12141200"/>
            <a:ext cx="1397000" cy="405130"/>
          </a:xfrm>
          <a:prstGeom prst="rect">
            <a:avLst/>
          </a:prstGeom>
          <a:ln w="12700">
            <a:miter lim="400000"/>
          </a:ln>
        </p:spPr>
      </p:pic>
      <p:sp>
        <p:nvSpPr>
          <p:cNvPr id="126" name="Rectangle"/>
          <p:cNvSpPr/>
          <p:nvPr/>
        </p:nvSpPr>
        <p:spPr>
          <a:xfrm>
            <a:off x="20066000" y="12839700"/>
            <a:ext cx="2667000" cy="127000"/>
          </a:xfrm>
          <a:prstGeom prst="rect">
            <a:avLst/>
          </a:prstGeom>
          <a:solidFill>
            <a:srgbClr val="FFFFFF">
              <a:alpha val="5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Delight">
            <a:extLst>
              <a:ext uri="{FF2B5EF4-FFF2-40B4-BE49-F238E27FC236}">
                <a16:creationId xmlns:a16="http://schemas.microsoft.com/office/drawing/2014/main" id="{5B7AB95B-725E-46F0-8335-FC8F3F495DC1}"/>
              </a:ext>
            </a:extLst>
          </p:cNvPr>
          <p:cNvSpPr txBox="1"/>
          <p:nvPr/>
        </p:nvSpPr>
        <p:spPr>
          <a:xfrm>
            <a:off x="1188615" y="12187257"/>
            <a:ext cx="1100338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pl-PL" sz="4000" dirty="0">
                <a:solidFill>
                  <a:schemeClr val="bg1"/>
                </a:solidFill>
                <a:latin typeface="Cera PRO Black" panose="00000A00000000000000" pitchFamily="2" charset="0"/>
              </a:rPr>
              <a:t>Alexandros Schizas – New Business Manager</a:t>
            </a:r>
            <a:endParaRPr sz="4000" dirty="0">
              <a:solidFill>
                <a:schemeClr val="bg1"/>
              </a:solidFill>
              <a:latin typeface="Cera PRO Black" panose="00000A00000000000000" pitchFamily="2"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400"/>
                                  </p:stCondLst>
                                  <p:iterate>
                                    <p:tmAbs val="0"/>
                                  </p:iterate>
                                  <p:childTnLst>
                                    <p:set>
                                      <p:cBhvr>
                                        <p:cTn id="6" fill="hold"/>
                                        <p:tgtEl>
                                          <p:spTgt spid="125"/>
                                        </p:tgtEl>
                                        <p:attrNameLst>
                                          <p:attrName>style.visibility</p:attrName>
                                        </p:attrNameLst>
                                      </p:cBhvr>
                                      <p:to>
                                        <p:strVal val="visible"/>
                                      </p:to>
                                    </p:set>
                                    <p:animEffect transition="in" filter="dissolve">
                                      <p:cBhvr>
                                        <p:cTn id="7" dur="1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a:extLst>
              <a:ext uri="{FF2B5EF4-FFF2-40B4-BE49-F238E27FC236}">
                <a16:creationId xmlns:a16="http://schemas.microsoft.com/office/drawing/2014/main" id="{0ACA7FE7-192F-48CD-8A83-7AD9D29B0165}"/>
              </a:ext>
            </a:extLst>
          </p:cNvPr>
          <p:cNvSpPr/>
          <p:nvPr/>
        </p:nvSpPr>
        <p:spPr>
          <a:xfrm>
            <a:off x="14806062" y="1834133"/>
            <a:ext cx="7060967" cy="8100848"/>
          </a:xfrm>
          <a:prstGeom prst="rect">
            <a:avLst/>
          </a:prstGeom>
          <a:solidFill>
            <a:srgbClr val="11A2C3"/>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pic>
        <p:nvPicPr>
          <p:cNvPr id="383" name="Image" descr="Image"/>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
        <p:nvSpPr>
          <p:cNvPr id="36"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91AB9C7E-021A-4652-AD4E-9992D0378E19}"/>
              </a:ext>
            </a:extLst>
          </p:cNvPr>
          <p:cNvSpPr txBox="1"/>
          <p:nvPr/>
        </p:nvSpPr>
        <p:spPr>
          <a:xfrm>
            <a:off x="668991" y="3902569"/>
            <a:ext cx="3337044" cy="5088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2400" dirty="0">
                <a:latin typeface="Cera PRO Black"/>
                <a:ea typeface="Cera PRO Black"/>
                <a:cs typeface="Cera PRO Black"/>
                <a:sym typeface="Cera PRO Black"/>
              </a:rPr>
              <a:t>New Customers</a:t>
            </a:r>
          </a:p>
        </p:txBody>
      </p:sp>
      <p:sp>
        <p:nvSpPr>
          <p:cNvPr id="38"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43C3773A-980F-41A2-8518-455CED48D53C}"/>
              </a:ext>
            </a:extLst>
          </p:cNvPr>
          <p:cNvSpPr txBox="1"/>
          <p:nvPr/>
        </p:nvSpPr>
        <p:spPr>
          <a:xfrm>
            <a:off x="9327506" y="9156573"/>
            <a:ext cx="3982825" cy="50885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2400" dirty="0">
                <a:latin typeface="Cera PRO Black"/>
                <a:ea typeface="Cera PRO Black"/>
                <a:cs typeface="Cera PRO Black"/>
                <a:sym typeface="Cera PRO Black"/>
              </a:rPr>
              <a:t>Returning Customers</a:t>
            </a:r>
          </a:p>
        </p:txBody>
      </p:sp>
      <p:pic>
        <p:nvPicPr>
          <p:cNvPr id="40" name="Image" descr="Image">
            <a:extLst>
              <a:ext uri="{FF2B5EF4-FFF2-40B4-BE49-F238E27FC236}">
                <a16:creationId xmlns:a16="http://schemas.microsoft.com/office/drawing/2014/main" id="{D799AEA0-934E-4278-927C-BE7169C33122}"/>
              </a:ext>
            </a:extLst>
          </p:cNvPr>
          <p:cNvPicPr>
            <a:picLocks noChangeAspect="1"/>
          </p:cNvPicPr>
          <p:nvPr/>
        </p:nvPicPr>
        <p:blipFill>
          <a:blip r:embed="rId3">
            <a:extLst/>
          </a:blip>
          <a:stretch>
            <a:fillRect/>
          </a:stretch>
        </p:blipFill>
        <p:spPr>
          <a:xfrm>
            <a:off x="1195554" y="1852610"/>
            <a:ext cx="1558687" cy="1826196"/>
          </a:xfrm>
          <a:prstGeom prst="rect">
            <a:avLst/>
          </a:prstGeom>
          <a:ln w="12700">
            <a:miter lim="400000"/>
          </a:ln>
        </p:spPr>
      </p:pic>
      <p:pic>
        <p:nvPicPr>
          <p:cNvPr id="42" name="Image" descr="Image">
            <a:extLst>
              <a:ext uri="{FF2B5EF4-FFF2-40B4-BE49-F238E27FC236}">
                <a16:creationId xmlns:a16="http://schemas.microsoft.com/office/drawing/2014/main" id="{E2F6CACE-A613-44AD-97CE-09FA391166A1}"/>
              </a:ext>
            </a:extLst>
          </p:cNvPr>
          <p:cNvPicPr>
            <a:picLocks noChangeAspect="1"/>
          </p:cNvPicPr>
          <p:nvPr/>
        </p:nvPicPr>
        <p:blipFill>
          <a:blip r:embed="rId4">
            <a:extLst/>
          </a:blip>
          <a:stretch>
            <a:fillRect/>
          </a:stretch>
        </p:blipFill>
        <p:spPr>
          <a:xfrm>
            <a:off x="1603139" y="2263684"/>
            <a:ext cx="734374" cy="649186"/>
          </a:xfrm>
          <a:prstGeom prst="rect">
            <a:avLst/>
          </a:prstGeom>
          <a:ln w="12700">
            <a:miter lim="400000"/>
          </a:ln>
        </p:spPr>
      </p:pic>
      <p:sp>
        <p:nvSpPr>
          <p:cNvPr id="43" name="Circle">
            <a:extLst>
              <a:ext uri="{FF2B5EF4-FFF2-40B4-BE49-F238E27FC236}">
                <a16:creationId xmlns:a16="http://schemas.microsoft.com/office/drawing/2014/main" id="{187A1F13-383E-4ECC-B601-00B3911CED2B}"/>
              </a:ext>
            </a:extLst>
          </p:cNvPr>
          <p:cNvSpPr/>
          <p:nvPr/>
        </p:nvSpPr>
        <p:spPr>
          <a:xfrm>
            <a:off x="10891594" y="7340359"/>
            <a:ext cx="1108877" cy="1019620"/>
          </a:xfrm>
          <a:prstGeom prst="ellipse">
            <a:avLst/>
          </a:prstGeom>
          <a:solidFill>
            <a:srgbClr val="37ABC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4" name="Image" descr="Image">
            <a:extLst>
              <a:ext uri="{FF2B5EF4-FFF2-40B4-BE49-F238E27FC236}">
                <a16:creationId xmlns:a16="http://schemas.microsoft.com/office/drawing/2014/main" id="{5BF3F886-FBE5-47A0-B9AD-61335DABCB35}"/>
              </a:ext>
            </a:extLst>
          </p:cNvPr>
          <p:cNvPicPr>
            <a:picLocks noChangeAspect="1"/>
          </p:cNvPicPr>
          <p:nvPr/>
        </p:nvPicPr>
        <p:blipFill>
          <a:blip r:embed="rId5">
            <a:extLst/>
          </a:blip>
          <a:srcRect/>
          <a:stretch>
            <a:fillRect/>
          </a:stretch>
        </p:blipFill>
        <p:spPr>
          <a:xfrm>
            <a:off x="11174320" y="7653462"/>
            <a:ext cx="597551" cy="706517"/>
          </a:xfrm>
          <a:prstGeom prst="rect">
            <a:avLst/>
          </a:prstGeom>
          <a:ln w="12700">
            <a:miter lim="400000"/>
          </a:ln>
        </p:spPr>
      </p:pic>
      <p:pic>
        <p:nvPicPr>
          <p:cNvPr id="45" name="Image" descr="Image">
            <a:extLst>
              <a:ext uri="{FF2B5EF4-FFF2-40B4-BE49-F238E27FC236}">
                <a16:creationId xmlns:a16="http://schemas.microsoft.com/office/drawing/2014/main" id="{70E8CFC0-8268-4D82-8378-3BBC984AAA24}"/>
              </a:ext>
            </a:extLst>
          </p:cNvPr>
          <p:cNvPicPr>
            <a:picLocks noChangeAspect="1"/>
          </p:cNvPicPr>
          <p:nvPr/>
        </p:nvPicPr>
        <p:blipFill>
          <a:blip r:embed="rId3">
            <a:extLst/>
          </a:blip>
          <a:stretch>
            <a:fillRect/>
          </a:stretch>
        </p:blipFill>
        <p:spPr>
          <a:xfrm>
            <a:off x="10692386" y="7162010"/>
            <a:ext cx="1599961" cy="1874553"/>
          </a:xfrm>
          <a:prstGeom prst="rect">
            <a:avLst/>
          </a:prstGeom>
          <a:ln w="12700">
            <a:miter lim="400000"/>
          </a:ln>
        </p:spPr>
      </p:pic>
      <p:sp>
        <p:nvSpPr>
          <p:cNvPr id="21"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E14A7116-5FFD-4B08-BE21-99BA227259A1}"/>
              </a:ext>
            </a:extLst>
          </p:cNvPr>
          <p:cNvSpPr txBox="1"/>
          <p:nvPr/>
        </p:nvSpPr>
        <p:spPr>
          <a:xfrm>
            <a:off x="16042835" y="4326521"/>
            <a:ext cx="4549632" cy="375897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pl-PL" sz="5400" dirty="0">
                <a:latin typeface="Cera PRO Black"/>
                <a:ea typeface="Cera PRO Black"/>
                <a:cs typeface="Cera PRO Black"/>
                <a:sym typeface="Cera PRO Black"/>
              </a:rPr>
              <a:t>Customer Acquisition is an expesive sport</a:t>
            </a:r>
            <a:endParaRPr lang="en-US" sz="5400" dirty="0">
              <a:latin typeface="Cera PRO Black"/>
              <a:ea typeface="Cera PRO Black"/>
              <a:cs typeface="Cera PRO Black"/>
              <a:sym typeface="Cera PRO Black"/>
            </a:endParaRPr>
          </a:p>
        </p:txBody>
      </p:sp>
      <p:grpSp>
        <p:nvGrpSpPr>
          <p:cNvPr id="6" name="Ομάδα 5">
            <a:extLst>
              <a:ext uri="{FF2B5EF4-FFF2-40B4-BE49-F238E27FC236}">
                <a16:creationId xmlns:a16="http://schemas.microsoft.com/office/drawing/2014/main" id="{B81212DF-26B5-4219-835E-9081E8C6D684}"/>
              </a:ext>
            </a:extLst>
          </p:cNvPr>
          <p:cNvGrpSpPr/>
          <p:nvPr/>
        </p:nvGrpSpPr>
        <p:grpSpPr>
          <a:xfrm>
            <a:off x="2795701" y="1852610"/>
            <a:ext cx="10514630" cy="7870770"/>
            <a:chOff x="7063131" y="1549946"/>
            <a:chExt cx="10514630" cy="7870770"/>
          </a:xfrm>
        </p:grpSpPr>
        <p:grpSp>
          <p:nvGrpSpPr>
            <p:cNvPr id="5" name="Ομάδα 4">
              <a:extLst>
                <a:ext uri="{FF2B5EF4-FFF2-40B4-BE49-F238E27FC236}">
                  <a16:creationId xmlns:a16="http://schemas.microsoft.com/office/drawing/2014/main" id="{EF1B27D5-084E-44E0-B6DC-B1C9FEBAB7F3}"/>
                </a:ext>
              </a:extLst>
            </p:cNvPr>
            <p:cNvGrpSpPr/>
            <p:nvPr/>
          </p:nvGrpSpPr>
          <p:grpSpPr>
            <a:xfrm>
              <a:off x="7063131" y="1549946"/>
              <a:ext cx="10514630" cy="7746446"/>
              <a:chOff x="13180139" y="1683755"/>
              <a:chExt cx="10514630" cy="7746446"/>
            </a:xfrm>
          </p:grpSpPr>
          <p:grpSp>
            <p:nvGrpSpPr>
              <p:cNvPr id="4" name="Ομάδα 3">
                <a:extLst>
                  <a:ext uri="{FF2B5EF4-FFF2-40B4-BE49-F238E27FC236}">
                    <a16:creationId xmlns:a16="http://schemas.microsoft.com/office/drawing/2014/main" id="{A1FEEF45-37F3-429A-97F1-357860C57C42}"/>
                  </a:ext>
                </a:extLst>
              </p:cNvPr>
              <p:cNvGrpSpPr/>
              <p:nvPr/>
            </p:nvGrpSpPr>
            <p:grpSpPr>
              <a:xfrm>
                <a:off x="13180139" y="1683755"/>
                <a:ext cx="10514630" cy="7746446"/>
                <a:chOff x="5011120" y="159304"/>
                <a:chExt cx="14781830" cy="13375842"/>
              </a:xfrm>
            </p:grpSpPr>
            <p:pic>
              <p:nvPicPr>
                <p:cNvPr id="379" name="Image" descr="Image"/>
                <p:cNvPicPr>
                  <a:picLocks noChangeAspect="1"/>
                </p:cNvPicPr>
                <p:nvPr/>
              </p:nvPicPr>
              <p:blipFill>
                <a:blip r:embed="rId6">
                  <a:extLst/>
                </a:blip>
                <a:stretch>
                  <a:fillRect/>
                </a:stretch>
              </p:blipFill>
              <p:spPr>
                <a:xfrm>
                  <a:off x="9798050" y="10102029"/>
                  <a:ext cx="5041900" cy="2222500"/>
                </a:xfrm>
                <a:prstGeom prst="rect">
                  <a:avLst/>
                </a:prstGeom>
                <a:ln w="12700">
                  <a:miter lim="400000"/>
                </a:ln>
              </p:spPr>
            </p:pic>
            <p:pic>
              <p:nvPicPr>
                <p:cNvPr id="380" name="Image" descr="Image"/>
                <p:cNvPicPr>
                  <a:picLocks noChangeAspect="1"/>
                </p:cNvPicPr>
                <p:nvPr/>
              </p:nvPicPr>
              <p:blipFill>
                <a:blip r:embed="rId7">
                  <a:extLst/>
                </a:blip>
                <a:stretch>
                  <a:fillRect/>
                </a:stretch>
              </p:blipFill>
              <p:spPr>
                <a:xfrm>
                  <a:off x="7467600" y="5669729"/>
                  <a:ext cx="9702800" cy="4432300"/>
                </a:xfrm>
                <a:prstGeom prst="rect">
                  <a:avLst/>
                </a:prstGeom>
                <a:ln w="12700">
                  <a:miter lim="400000"/>
                </a:ln>
              </p:spPr>
            </p:pic>
            <p:pic>
              <p:nvPicPr>
                <p:cNvPr id="381" name="Image" descr="Image"/>
                <p:cNvPicPr>
                  <a:picLocks noChangeAspect="1"/>
                </p:cNvPicPr>
                <p:nvPr/>
              </p:nvPicPr>
              <p:blipFill>
                <a:blip r:embed="rId8">
                  <a:duotone>
                    <a:prstClr val="black"/>
                    <a:schemeClr val="accent5">
                      <a:tint val="45000"/>
                      <a:satMod val="400000"/>
                    </a:schemeClr>
                  </a:duotone>
                  <a:extLst/>
                </a:blip>
                <a:stretch>
                  <a:fillRect/>
                </a:stretch>
              </p:blipFill>
              <p:spPr>
                <a:xfrm>
                  <a:off x="6334932" y="3447229"/>
                  <a:ext cx="12026900" cy="2222500"/>
                </a:xfrm>
                <a:prstGeom prst="rect">
                  <a:avLst/>
                </a:prstGeom>
                <a:ln w="12700">
                  <a:miter lim="400000"/>
                </a:ln>
              </p:spPr>
            </p:pic>
            <p:pic>
              <p:nvPicPr>
                <p:cNvPr id="32" name="Image" descr="Image">
                  <a:extLst>
                    <a:ext uri="{FF2B5EF4-FFF2-40B4-BE49-F238E27FC236}">
                      <a16:creationId xmlns:a16="http://schemas.microsoft.com/office/drawing/2014/main" id="{2ACB3C29-A2E8-46F8-AE98-80DC7CCB0816}"/>
                    </a:ext>
                  </a:extLst>
                </p:cNvPr>
                <p:cNvPicPr>
                  <a:picLocks noChangeAspect="1"/>
                </p:cNvPicPr>
                <p:nvPr/>
              </p:nvPicPr>
              <p:blipFill>
                <a:blip r:embed="rId8">
                  <a:extLst/>
                </a:blip>
                <a:stretch>
                  <a:fillRect/>
                </a:stretch>
              </p:blipFill>
              <p:spPr>
                <a:xfrm>
                  <a:off x="5011120" y="159304"/>
                  <a:ext cx="14781830" cy="3315878"/>
                </a:xfrm>
                <a:prstGeom prst="rect">
                  <a:avLst/>
                </a:prstGeom>
                <a:ln w="12700">
                  <a:miter lim="400000"/>
                </a:ln>
              </p:spPr>
            </p:pic>
            <p:pic>
              <p:nvPicPr>
                <p:cNvPr id="34" name="Image" descr="Image">
                  <a:extLst>
                    <a:ext uri="{FF2B5EF4-FFF2-40B4-BE49-F238E27FC236}">
                      <a16:creationId xmlns:a16="http://schemas.microsoft.com/office/drawing/2014/main" id="{5FBA032B-FE08-44E8-AAAD-E94005514873}"/>
                    </a:ext>
                  </a:extLst>
                </p:cNvPr>
                <p:cNvPicPr>
                  <a:picLocks noChangeAspect="1"/>
                </p:cNvPicPr>
                <p:nvPr/>
              </p:nvPicPr>
              <p:blipFill>
                <a:blip r:embed="rId6">
                  <a:extLst/>
                </a:blip>
                <a:stretch>
                  <a:fillRect/>
                </a:stretch>
              </p:blipFill>
              <p:spPr>
                <a:xfrm>
                  <a:off x="10936370" y="12324529"/>
                  <a:ext cx="2746372" cy="1210617"/>
                </a:xfrm>
                <a:prstGeom prst="rect">
                  <a:avLst/>
                </a:prstGeom>
                <a:ln w="12700">
                  <a:miter lim="400000"/>
                </a:ln>
              </p:spPr>
            </p:pic>
          </p:grpSp>
          <p:sp>
            <p:nvSpPr>
              <p:cNvPr id="33" name="AWARENESS">
                <a:extLst>
                  <a:ext uri="{FF2B5EF4-FFF2-40B4-BE49-F238E27FC236}">
                    <a16:creationId xmlns:a16="http://schemas.microsoft.com/office/drawing/2014/main" id="{BFF17750-0E4E-4F72-A898-09C27F3EF491}"/>
                  </a:ext>
                </a:extLst>
              </p:cNvPr>
              <p:cNvSpPr txBox="1"/>
              <p:nvPr/>
            </p:nvSpPr>
            <p:spPr>
              <a:xfrm rot="10800000" flipV="1">
                <a:off x="16357548" y="2396832"/>
                <a:ext cx="4028246"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600">
                    <a:solidFill>
                      <a:srgbClr val="FFFFFF"/>
                    </a:solidFill>
                    <a:latin typeface="Helvetica"/>
                    <a:ea typeface="Helvetica"/>
                    <a:cs typeface="Helvetica"/>
                    <a:sym typeface="Helvetica"/>
                  </a:defRPr>
                </a:lvl1pPr>
              </a:lstStyle>
              <a:p>
                <a:r>
                  <a:rPr sz="2000" dirty="0">
                    <a:latin typeface="Cera PRO Black" panose="00000A00000000000000" pitchFamily="2" charset="0"/>
                  </a:rPr>
                  <a:t>AWARENESS</a:t>
                </a:r>
              </a:p>
            </p:txBody>
          </p:sp>
          <p:sp>
            <p:nvSpPr>
              <p:cNvPr id="385" name="AWARENESS"/>
              <p:cNvSpPr txBox="1"/>
              <p:nvPr/>
            </p:nvSpPr>
            <p:spPr>
              <a:xfrm rot="10800000" flipV="1">
                <a:off x="17466843" y="4034390"/>
                <a:ext cx="1809655"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600">
                    <a:solidFill>
                      <a:srgbClr val="FFFFFF"/>
                    </a:solidFill>
                    <a:latin typeface="Helvetica"/>
                    <a:ea typeface="Helvetica"/>
                    <a:cs typeface="Helvetica"/>
                    <a:sym typeface="Helvetica"/>
                  </a:defRPr>
                </a:lvl1pPr>
              </a:lstStyle>
              <a:p>
                <a:r>
                  <a:rPr lang="en-US" sz="2000" dirty="0">
                    <a:latin typeface="Cera PRO Black" panose="00000A00000000000000" pitchFamily="2" charset="0"/>
                  </a:rPr>
                  <a:t>FAMILIARITY</a:t>
                </a:r>
                <a:endParaRPr sz="2000" dirty="0">
                  <a:latin typeface="Cera PRO Black" panose="00000A00000000000000" pitchFamily="2" charset="0"/>
                </a:endParaRPr>
              </a:p>
            </p:txBody>
          </p:sp>
          <p:sp>
            <p:nvSpPr>
              <p:cNvPr id="384" name="CONSIDERATION"/>
              <p:cNvSpPr txBox="1"/>
              <p:nvPr/>
            </p:nvSpPr>
            <p:spPr>
              <a:xfrm rot="10800000" flipV="1">
                <a:off x="17011750" y="5715702"/>
                <a:ext cx="2775079"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600">
                    <a:solidFill>
                      <a:srgbClr val="FFFFFF"/>
                    </a:solidFill>
                    <a:latin typeface="Helvetica"/>
                    <a:ea typeface="Helvetica"/>
                    <a:cs typeface="Helvetica"/>
                    <a:sym typeface="Helvetica"/>
                  </a:defRPr>
                </a:lvl1pPr>
              </a:lstStyle>
              <a:p>
                <a:r>
                  <a:rPr sz="2000">
                    <a:latin typeface="Cera PRO Black" panose="00000A00000000000000" pitchFamily="2" charset="0"/>
                  </a:rPr>
                  <a:t>CONSIDERATION</a:t>
                </a:r>
              </a:p>
            </p:txBody>
          </p:sp>
          <p:sp>
            <p:nvSpPr>
              <p:cNvPr id="386" name="DECISION"/>
              <p:cNvSpPr txBox="1"/>
              <p:nvPr/>
            </p:nvSpPr>
            <p:spPr>
              <a:xfrm rot="10800000" flipV="1">
                <a:off x="17479055" y="7916644"/>
                <a:ext cx="1840468"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3600">
                    <a:solidFill>
                      <a:srgbClr val="FFFFFF"/>
                    </a:solidFill>
                    <a:latin typeface="Helvetica"/>
                    <a:ea typeface="Helvetica"/>
                    <a:cs typeface="Helvetica"/>
                    <a:sym typeface="Helvetica"/>
                  </a:defRPr>
                </a:lvl1pPr>
              </a:lstStyle>
              <a:p>
                <a:r>
                  <a:rPr lang="en-US" sz="2000" dirty="0">
                    <a:latin typeface="Cera PRO Black" panose="00000A00000000000000" pitchFamily="2" charset="0"/>
                  </a:rPr>
                  <a:t>PURCHASE</a:t>
                </a:r>
                <a:endParaRPr sz="2000" dirty="0">
                  <a:latin typeface="Cera PRO Black" panose="00000A00000000000000" pitchFamily="2" charset="0"/>
                </a:endParaRPr>
              </a:p>
            </p:txBody>
          </p:sp>
        </p:grpSp>
        <p:sp>
          <p:nvSpPr>
            <p:cNvPr id="3" name="TextBox 2">
              <a:extLst>
                <a:ext uri="{FF2B5EF4-FFF2-40B4-BE49-F238E27FC236}">
                  <a16:creationId xmlns:a16="http://schemas.microsoft.com/office/drawing/2014/main" id="{6ED9DF38-7764-4A60-B158-194F0935FA53}"/>
                </a:ext>
              </a:extLst>
            </p:cNvPr>
            <p:cNvSpPr txBox="1"/>
            <p:nvPr/>
          </p:nvSpPr>
          <p:spPr>
            <a:xfrm>
              <a:off x="11740642" y="8487127"/>
              <a:ext cx="1153332"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00000"/>
                  </a:solidFill>
                  <a:effectLst/>
                  <a:uFillTx/>
                  <a:latin typeface="Cera PRO Black" panose="00000A00000000000000" pitchFamily="2" charset="0"/>
                  <a:sym typeface="Helvetica Neue"/>
                </a:rPr>
                <a:t>?</a:t>
              </a:r>
              <a:endParaRPr kumimoji="0" lang="el-GR" sz="5400" b="1" i="0" u="none" strike="noStrike" cap="none" spc="0" normalizeH="0" baseline="0" dirty="0">
                <a:ln>
                  <a:noFill/>
                </a:ln>
                <a:solidFill>
                  <a:srgbClr val="000000"/>
                </a:solidFill>
                <a:effectLst/>
                <a:uFillTx/>
                <a:latin typeface="Cera PRO Black" panose="00000A00000000000000" pitchFamily="2" charset="0"/>
                <a:sym typeface="Helvetica Neue"/>
              </a:endParaRPr>
            </a:p>
          </p:txBody>
        </p:sp>
      </p:grpSp>
      <p:sp>
        <p:nvSpPr>
          <p:cNvPr id="11" name="Βέλος: Καμπύλο προς τα επάνω 10">
            <a:extLst>
              <a:ext uri="{FF2B5EF4-FFF2-40B4-BE49-F238E27FC236}">
                <a16:creationId xmlns:a16="http://schemas.microsoft.com/office/drawing/2014/main" id="{B3037EA3-C217-43F0-BA7F-C3D3BBC12B88}"/>
              </a:ext>
            </a:extLst>
          </p:cNvPr>
          <p:cNvSpPr/>
          <p:nvPr/>
        </p:nvSpPr>
        <p:spPr>
          <a:xfrm rot="18023425">
            <a:off x="8377097" y="7387563"/>
            <a:ext cx="3809574" cy="1238312"/>
          </a:xfrm>
          <a:prstGeom prst="curvedUpArrow">
            <a:avLst/>
          </a:prstGeom>
          <a:solidFill>
            <a:srgbClr val="11A2C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E113D793-9B98-4311-A3D7-7E67D0241855}"/>
              </a:ext>
            </a:extLst>
          </p:cNvPr>
          <p:cNvSpPr txBox="1"/>
          <p:nvPr/>
        </p:nvSpPr>
        <p:spPr>
          <a:xfrm>
            <a:off x="4148582" y="10888786"/>
            <a:ext cx="6743012" cy="13213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pl-PL" sz="3600" dirty="0">
                <a:latin typeface="Cera PRO Black"/>
                <a:ea typeface="Cera PRO Black"/>
                <a:cs typeface="Cera PRO Black"/>
                <a:sym typeface="Cera PRO Black"/>
              </a:rPr>
              <a:t>Competition is out there waiting </a:t>
            </a:r>
            <a:r>
              <a:rPr lang="en-US" sz="3600" dirty="0">
                <a:latin typeface="Cera PRO Black"/>
                <a:ea typeface="Cera PRO Black"/>
                <a:cs typeface="Cera PRO Black"/>
                <a:sym typeface="Cera PRO Black"/>
              </a:rPr>
              <a:t>for </a:t>
            </a:r>
            <a:r>
              <a:rPr lang="pl-PL" sz="3600" dirty="0">
                <a:latin typeface="Cera PRO Black"/>
                <a:ea typeface="Cera PRO Black"/>
                <a:cs typeface="Cera PRO Black"/>
                <a:sym typeface="Cera PRO Black"/>
              </a:rPr>
              <a:t>your customers</a:t>
            </a:r>
            <a:endParaRPr lang="en-US" sz="3600" dirty="0">
              <a:latin typeface="Cera PRO Black"/>
              <a:ea typeface="Cera PRO Black"/>
              <a:cs typeface="Cera PRO Black"/>
              <a:sym typeface="Cera PRO Black"/>
            </a:endParaRPr>
          </a:p>
        </p:txBody>
      </p:sp>
    </p:spTree>
    <p:extLst>
      <p:ext uri="{BB962C8B-B14F-4D97-AF65-F5344CB8AC3E}">
        <p14:creationId xmlns:p14="http://schemas.microsoft.com/office/powerpoint/2010/main" val="64402565"/>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p:nvPr/>
        </p:nvSpPr>
        <p:spPr>
          <a:xfrm>
            <a:off x="254000" y="82550"/>
            <a:ext cx="23876000" cy="13208000"/>
          </a:xfrm>
          <a:prstGeom prst="rect">
            <a:avLst/>
          </a:prstGeom>
          <a:solidFill>
            <a:srgbClr val="EBEBEB">
              <a:alpha val="49800"/>
            </a:srgbClr>
          </a:solidFill>
          <a:ln>
            <a:noFill/>
          </a:ln>
        </p:spPr>
        <p:txBody>
          <a:bodyPr wrap="square" lIns="50800" tIns="50800" rIns="50800" bIns="50800" anchor="ctr" anchorCtr="0">
            <a:noAutofit/>
          </a:bodyPr>
          <a:lstStyle/>
          <a:p>
            <a:pPr indent="-203203">
              <a:buClr>
                <a:srgbClr val="FFFFFF"/>
              </a:buClr>
              <a:buSzPct val="100000"/>
            </a:pPr>
            <a:endParaRPr sz="3200" b="0">
              <a:solidFill>
                <a:srgbClr val="FFFFFF"/>
              </a:solidFill>
              <a:latin typeface="Helvetica Neue Light"/>
              <a:ea typeface="Helvetica Neue Light"/>
              <a:cs typeface="Helvetica Neue Light"/>
              <a:sym typeface="Helvetica Neue Light"/>
            </a:endParaRPr>
          </a:p>
        </p:txBody>
      </p:sp>
      <p:sp>
        <p:nvSpPr>
          <p:cNvPr id="476" name="Shape 476"/>
          <p:cNvSpPr txBox="1"/>
          <p:nvPr/>
        </p:nvSpPr>
        <p:spPr>
          <a:xfrm>
            <a:off x="2537883" y="1206659"/>
            <a:ext cx="11144000" cy="10568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en-US" sz="7467" dirty="0">
                <a:latin typeface="Cera PRO Black" panose="00000A00000000000000" pitchFamily="2" charset="0"/>
                <a:ea typeface="Roboto"/>
                <a:cs typeface="Roboto"/>
                <a:sym typeface="Roboto"/>
              </a:rPr>
              <a:t>Revenue from returning and new customers</a:t>
            </a:r>
            <a:endParaRPr lang="en" sz="7467" dirty="0">
              <a:latin typeface="Cera PRO Black" panose="00000A00000000000000" pitchFamily="2" charset="0"/>
              <a:ea typeface="Roboto"/>
              <a:cs typeface="Roboto"/>
              <a:sym typeface="Roboto"/>
            </a:endParaRPr>
          </a:p>
        </p:txBody>
      </p:sp>
      <p:sp>
        <p:nvSpPr>
          <p:cNvPr id="477" name="Shape 477"/>
          <p:cNvSpPr/>
          <p:nvPr/>
        </p:nvSpPr>
        <p:spPr>
          <a:xfrm>
            <a:off x="2639483" y="3070853"/>
            <a:ext cx="1016000" cy="151200"/>
          </a:xfrm>
          <a:prstGeom prst="rect">
            <a:avLst/>
          </a:prstGeom>
          <a:solidFill>
            <a:srgbClr val="0DA1C2"/>
          </a:solidFill>
          <a:ln>
            <a:noFill/>
          </a:ln>
        </p:spPr>
        <p:txBody>
          <a:bodyPr wrap="square" lIns="50800" tIns="50800" rIns="50800" bIns="50800" anchor="ctr" anchorCtr="0">
            <a:noAutofit/>
          </a:bodyPr>
          <a:lstStyle/>
          <a:p>
            <a:pPr indent="-203203">
              <a:buClr>
                <a:srgbClr val="FFFFFF"/>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graphicFrame>
        <p:nvGraphicFramePr>
          <p:cNvPr id="4" name="Γράφημα 3">
            <a:extLst>
              <a:ext uri="{FF2B5EF4-FFF2-40B4-BE49-F238E27FC236}">
                <a16:creationId xmlns:a16="http://schemas.microsoft.com/office/drawing/2014/main" id="{892D7E13-2DD9-4A30-B636-57BCE1BC5154}"/>
              </a:ext>
            </a:extLst>
          </p:cNvPr>
          <p:cNvGraphicFramePr/>
          <p:nvPr>
            <p:extLst>
              <p:ext uri="{D42A27DB-BD31-4B8C-83A1-F6EECF244321}">
                <p14:modId xmlns:p14="http://schemas.microsoft.com/office/powerpoint/2010/main" val="2194007936"/>
              </p:ext>
            </p:extLst>
          </p:nvPr>
        </p:nvGraphicFramePr>
        <p:xfrm>
          <a:off x="2537883" y="5532495"/>
          <a:ext cx="17750367" cy="6321561"/>
        </p:xfrm>
        <a:graphic>
          <a:graphicData uri="http://schemas.openxmlformats.org/drawingml/2006/chart">
            <c:chart xmlns:c="http://schemas.openxmlformats.org/drawingml/2006/chart" xmlns:r="http://schemas.openxmlformats.org/officeDocument/2006/relationships" r:id="rId3"/>
          </a:graphicData>
        </a:graphic>
      </p:graphicFrame>
      <p:sp>
        <p:nvSpPr>
          <p:cNvPr id="8" name="Shape 476">
            <a:extLst>
              <a:ext uri="{FF2B5EF4-FFF2-40B4-BE49-F238E27FC236}">
                <a16:creationId xmlns:a16="http://schemas.microsoft.com/office/drawing/2014/main" id="{7D009E43-16A3-41FE-93AA-24D21DADB241}"/>
              </a:ext>
            </a:extLst>
          </p:cNvPr>
          <p:cNvSpPr txBox="1"/>
          <p:nvPr/>
        </p:nvSpPr>
        <p:spPr>
          <a:xfrm rot="16200000">
            <a:off x="183256" y="8528004"/>
            <a:ext cx="2720409" cy="10568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en-US" sz="4000" dirty="0">
                <a:latin typeface="Cera PRO Black" panose="00000A00000000000000" pitchFamily="2" charset="0"/>
                <a:ea typeface="Roboto"/>
                <a:cs typeface="Roboto"/>
                <a:sym typeface="Roboto"/>
              </a:rPr>
              <a:t>Revenue</a:t>
            </a:r>
            <a:endParaRPr lang="en" sz="4000" dirty="0">
              <a:latin typeface="Cera PRO Black" panose="00000A00000000000000" pitchFamily="2" charset="0"/>
              <a:ea typeface="Roboto"/>
              <a:cs typeface="Roboto"/>
              <a:sym typeface="Roboto"/>
            </a:endParaRPr>
          </a:p>
        </p:txBody>
      </p:sp>
      <p:sp>
        <p:nvSpPr>
          <p:cNvPr id="7" name="Shape 476">
            <a:extLst>
              <a:ext uri="{FF2B5EF4-FFF2-40B4-BE49-F238E27FC236}">
                <a16:creationId xmlns:a16="http://schemas.microsoft.com/office/drawing/2014/main" id="{1F653E75-5FE4-40C5-8E68-16BBAF845BC7}"/>
              </a:ext>
            </a:extLst>
          </p:cNvPr>
          <p:cNvSpPr txBox="1"/>
          <p:nvPr/>
        </p:nvSpPr>
        <p:spPr>
          <a:xfrm>
            <a:off x="14466090" y="8921297"/>
            <a:ext cx="2490974" cy="617968"/>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pl-PL" sz="3200" b="0" dirty="0">
                <a:latin typeface="Cera"/>
                <a:ea typeface="Roboto"/>
                <a:cs typeface="Roboto"/>
                <a:sym typeface="Roboto"/>
              </a:rPr>
              <a:t>Returning</a:t>
            </a:r>
            <a:endParaRPr lang="en" sz="3200" b="0" dirty="0">
              <a:latin typeface="Cera"/>
              <a:ea typeface="Roboto"/>
              <a:cs typeface="Roboto"/>
              <a:sym typeface="Roboto"/>
            </a:endParaRPr>
          </a:p>
        </p:txBody>
      </p:sp>
      <p:sp>
        <p:nvSpPr>
          <p:cNvPr id="9" name="Shape 476">
            <a:extLst>
              <a:ext uri="{FF2B5EF4-FFF2-40B4-BE49-F238E27FC236}">
                <a16:creationId xmlns:a16="http://schemas.microsoft.com/office/drawing/2014/main" id="{D65B3B8C-CC2D-4CAD-894B-73399FFBCD55}"/>
              </a:ext>
            </a:extLst>
          </p:cNvPr>
          <p:cNvSpPr txBox="1"/>
          <p:nvPr/>
        </p:nvSpPr>
        <p:spPr>
          <a:xfrm rot="21126794">
            <a:off x="15206476" y="5492533"/>
            <a:ext cx="1559327" cy="673901"/>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pl-PL" sz="3200" b="0" dirty="0">
                <a:latin typeface="Cera"/>
                <a:ea typeface="Roboto"/>
                <a:cs typeface="Roboto"/>
                <a:sym typeface="Roboto"/>
              </a:rPr>
              <a:t>Total</a:t>
            </a:r>
            <a:endParaRPr lang="en" sz="3200" b="0" dirty="0">
              <a:latin typeface="Cera"/>
              <a:ea typeface="Roboto"/>
              <a:cs typeface="Roboto"/>
              <a:sym typeface="Roboto"/>
            </a:endParaRPr>
          </a:p>
        </p:txBody>
      </p:sp>
      <p:sp>
        <p:nvSpPr>
          <p:cNvPr id="12" name="Shape 476">
            <a:extLst>
              <a:ext uri="{FF2B5EF4-FFF2-40B4-BE49-F238E27FC236}">
                <a16:creationId xmlns:a16="http://schemas.microsoft.com/office/drawing/2014/main" id="{3C803A6D-CB9C-488E-8E20-80568EA318DB}"/>
              </a:ext>
            </a:extLst>
          </p:cNvPr>
          <p:cNvSpPr txBox="1"/>
          <p:nvPr/>
        </p:nvSpPr>
        <p:spPr>
          <a:xfrm rot="21126794">
            <a:off x="15511277" y="7701966"/>
            <a:ext cx="1559327" cy="673901"/>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pl-PL" sz="3200" b="0" dirty="0">
                <a:latin typeface="Cera"/>
                <a:ea typeface="Roboto"/>
                <a:cs typeface="Roboto"/>
                <a:sym typeface="Roboto"/>
              </a:rPr>
              <a:t>New</a:t>
            </a:r>
            <a:endParaRPr lang="en" sz="3200" b="0" dirty="0">
              <a:latin typeface="Cera"/>
              <a:ea typeface="Roboto"/>
              <a:cs typeface="Roboto"/>
              <a:sym typeface="Roboto"/>
            </a:endParaRPr>
          </a:p>
        </p:txBody>
      </p:sp>
      <p:sp>
        <p:nvSpPr>
          <p:cNvPr id="13" name="Shape 476">
            <a:extLst>
              <a:ext uri="{FF2B5EF4-FFF2-40B4-BE49-F238E27FC236}">
                <a16:creationId xmlns:a16="http://schemas.microsoft.com/office/drawing/2014/main" id="{AF1AEA68-3034-438D-B9F5-D407710D87DD}"/>
              </a:ext>
            </a:extLst>
          </p:cNvPr>
          <p:cNvSpPr txBox="1"/>
          <p:nvPr/>
        </p:nvSpPr>
        <p:spPr>
          <a:xfrm>
            <a:off x="3655483" y="12129628"/>
            <a:ext cx="4421717" cy="10568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pl-PL" sz="4000" dirty="0">
                <a:latin typeface="Cera PRO Black" panose="00000A00000000000000" pitchFamily="2" charset="0"/>
                <a:ea typeface="Roboto"/>
                <a:cs typeface="Roboto"/>
                <a:sym typeface="Roboto"/>
              </a:rPr>
              <a:t>#New Customers</a:t>
            </a:r>
            <a:endParaRPr lang="en" sz="4000" dirty="0">
              <a:latin typeface="Cera PRO Black" panose="00000A00000000000000" pitchFamily="2" charset="0"/>
              <a:ea typeface="Roboto"/>
              <a:cs typeface="Roboto"/>
              <a:sym typeface="Roboto"/>
            </a:endParaRPr>
          </a:p>
        </p:txBody>
      </p:sp>
      <p:sp>
        <p:nvSpPr>
          <p:cNvPr id="14" name="Shape 476">
            <a:extLst>
              <a:ext uri="{FF2B5EF4-FFF2-40B4-BE49-F238E27FC236}">
                <a16:creationId xmlns:a16="http://schemas.microsoft.com/office/drawing/2014/main" id="{2892F73B-CA1F-40F5-AFA1-C6CB06B3E107}"/>
              </a:ext>
            </a:extLst>
          </p:cNvPr>
          <p:cNvSpPr txBox="1"/>
          <p:nvPr/>
        </p:nvSpPr>
        <p:spPr>
          <a:xfrm rot="10800000">
            <a:off x="8109883" y="12230505"/>
            <a:ext cx="840317" cy="557672"/>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pl-PL" sz="9600" dirty="0">
                <a:latin typeface="Cera PRO Black" panose="00000A00000000000000" pitchFamily="2" charset="0"/>
                <a:ea typeface="Roboto"/>
                <a:cs typeface="Roboto"/>
                <a:sym typeface="Roboto"/>
              </a:rPr>
              <a:t>~</a:t>
            </a:r>
            <a:endParaRPr lang="en" sz="9600" dirty="0">
              <a:latin typeface="Cera PRO Black" panose="00000A00000000000000" pitchFamily="2" charset="0"/>
              <a:ea typeface="Roboto"/>
              <a:cs typeface="Roboto"/>
              <a:sym typeface="Roboto"/>
            </a:endParaRPr>
          </a:p>
        </p:txBody>
      </p:sp>
      <p:sp>
        <p:nvSpPr>
          <p:cNvPr id="15" name="Shape 476">
            <a:extLst>
              <a:ext uri="{FF2B5EF4-FFF2-40B4-BE49-F238E27FC236}">
                <a16:creationId xmlns:a16="http://schemas.microsoft.com/office/drawing/2014/main" id="{48895082-CB39-4F87-ADF0-2AA4D242F3F8}"/>
              </a:ext>
            </a:extLst>
          </p:cNvPr>
          <p:cNvSpPr txBox="1"/>
          <p:nvPr/>
        </p:nvSpPr>
        <p:spPr>
          <a:xfrm>
            <a:off x="9267824" y="12072883"/>
            <a:ext cx="4924425" cy="10568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en-US" sz="4000" dirty="0">
                <a:latin typeface="Cera PRO Black" panose="00000A00000000000000" pitchFamily="2" charset="0"/>
                <a:ea typeface="Roboto"/>
                <a:cs typeface="Roboto"/>
                <a:sym typeface="Roboto"/>
              </a:rPr>
              <a:t>Marketing Budget</a:t>
            </a:r>
            <a:endParaRPr lang="en" sz="4000" dirty="0">
              <a:latin typeface="Cera PRO Black" panose="00000A00000000000000" pitchFamily="2" charset="0"/>
              <a:ea typeface="Roboto"/>
              <a:cs typeface="Roboto"/>
              <a:sym typeface="Roboto"/>
            </a:endParaRPr>
          </a:p>
        </p:txBody>
      </p:sp>
      <p:pic>
        <p:nvPicPr>
          <p:cNvPr id="16" name="Image" descr="Image">
            <a:extLst>
              <a:ext uri="{FF2B5EF4-FFF2-40B4-BE49-F238E27FC236}">
                <a16:creationId xmlns:a16="http://schemas.microsoft.com/office/drawing/2014/main" id="{029477C7-3A12-4220-AFD0-C552933F4FB8}"/>
              </a:ext>
            </a:extLst>
          </p:cNvPr>
          <p:cNvPicPr>
            <a:picLocks noChangeAspect="1"/>
          </p:cNvPicPr>
          <p:nvPr/>
        </p:nvPicPr>
        <p:blipFill>
          <a:blip r:embed="rId4">
            <a:extLst/>
          </a:blip>
          <a:stretch>
            <a:fillRect/>
          </a:stretch>
        </p:blipFill>
        <p:spPr>
          <a:xfrm>
            <a:off x="22408593" y="12793457"/>
            <a:ext cx="1467407" cy="414544"/>
          </a:xfrm>
          <a:prstGeom prst="rect">
            <a:avLst/>
          </a:prstGeom>
          <a:ln w="12700">
            <a:miter lim="400000"/>
          </a:ln>
        </p:spPr>
      </p:pic>
    </p:spTree>
    <p:extLst>
      <p:ext uri="{BB962C8B-B14F-4D97-AF65-F5344CB8AC3E}">
        <p14:creationId xmlns:p14="http://schemas.microsoft.com/office/powerpoint/2010/main" val="3563098784"/>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75">
            <a:extLst>
              <a:ext uri="{FF2B5EF4-FFF2-40B4-BE49-F238E27FC236}">
                <a16:creationId xmlns:a16="http://schemas.microsoft.com/office/drawing/2014/main" id="{DEAA9169-7EC2-4615-A28B-D6A7890E0D50}"/>
              </a:ext>
            </a:extLst>
          </p:cNvPr>
          <p:cNvSpPr/>
          <p:nvPr/>
        </p:nvSpPr>
        <p:spPr>
          <a:xfrm>
            <a:off x="254000" y="254000"/>
            <a:ext cx="23876000" cy="13208000"/>
          </a:xfrm>
          <a:prstGeom prst="rect">
            <a:avLst/>
          </a:prstGeom>
          <a:solidFill>
            <a:srgbClr val="EBEBEB">
              <a:alpha val="49800"/>
            </a:srgbClr>
          </a:solidFill>
          <a:ln>
            <a:noFill/>
          </a:ln>
        </p:spPr>
        <p:txBody>
          <a:bodyPr wrap="square" lIns="50800" tIns="50800" rIns="50800" bIns="50800" anchor="ctr" anchorCtr="0">
            <a:noAutofit/>
          </a:bodyPr>
          <a:lstStyle/>
          <a:p>
            <a:pPr indent="-203203">
              <a:buClr>
                <a:srgbClr val="FFFFFF"/>
              </a:buClr>
              <a:buSzPct val="100000"/>
            </a:pPr>
            <a:endParaRPr sz="3200" b="0">
              <a:solidFill>
                <a:srgbClr val="FFFFFF"/>
              </a:solidFill>
              <a:latin typeface="Helvetica Neue Light"/>
              <a:ea typeface="Helvetica Neue Light"/>
              <a:cs typeface="Helvetica Neue Light"/>
              <a:sym typeface="Helvetica Neue Light"/>
            </a:endParaRPr>
          </a:p>
        </p:txBody>
      </p:sp>
      <p:pic>
        <p:nvPicPr>
          <p:cNvPr id="8" name="Εικόνα 7">
            <a:extLst>
              <a:ext uri="{FF2B5EF4-FFF2-40B4-BE49-F238E27FC236}">
                <a16:creationId xmlns:a16="http://schemas.microsoft.com/office/drawing/2014/main" id="{DA92AE6C-6C0A-4BAC-8DC6-D475EF560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696" y="2656456"/>
            <a:ext cx="15622608" cy="10101263"/>
          </a:xfrm>
          <a:prstGeom prst="rect">
            <a:avLst/>
          </a:prstGeom>
        </p:spPr>
      </p:pic>
      <p:sp>
        <p:nvSpPr>
          <p:cNvPr id="10" name="Shape 476">
            <a:extLst>
              <a:ext uri="{FF2B5EF4-FFF2-40B4-BE49-F238E27FC236}">
                <a16:creationId xmlns:a16="http://schemas.microsoft.com/office/drawing/2014/main" id="{F85622F1-B3F6-4C2E-8DF2-ED2CF7B13616}"/>
              </a:ext>
            </a:extLst>
          </p:cNvPr>
          <p:cNvSpPr txBox="1"/>
          <p:nvPr/>
        </p:nvSpPr>
        <p:spPr>
          <a:xfrm>
            <a:off x="5935032" y="1308373"/>
            <a:ext cx="12078648" cy="10568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en-US" sz="7467" dirty="0">
                <a:latin typeface="Cera PRO Black" panose="00000A00000000000000" pitchFamily="2" charset="0"/>
                <a:ea typeface="Roboto"/>
                <a:cs typeface="Roboto"/>
                <a:sym typeface="Roboto"/>
              </a:rPr>
              <a:t>Autopilot…?Are you sure</a:t>
            </a:r>
            <a:r>
              <a:rPr lang="en" sz="7467" dirty="0">
                <a:latin typeface="Cera PRO Black" panose="00000A00000000000000" pitchFamily="2" charset="0"/>
                <a:ea typeface="Roboto"/>
                <a:cs typeface="Roboto"/>
                <a:sym typeface="Roboto"/>
              </a:rPr>
              <a:t>?</a:t>
            </a:r>
          </a:p>
        </p:txBody>
      </p:sp>
    </p:spTree>
    <p:extLst>
      <p:ext uri="{BB962C8B-B14F-4D97-AF65-F5344CB8AC3E}">
        <p14:creationId xmlns:p14="http://schemas.microsoft.com/office/powerpoint/2010/main" val="87447843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03740903-C842-447E-AB6E-57639CCE8ECB}"/>
              </a:ext>
            </a:extLst>
          </p:cNvPr>
          <p:cNvSpPr/>
          <p:nvPr/>
        </p:nvSpPr>
        <p:spPr>
          <a:xfrm>
            <a:off x="762000" y="486294"/>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1" name="Instead of buying ads, buying email lists or cold calling, inbound marketing focuses on creating educational content that pulls people towards your website where they can learn more about you sell on their own accord"/>
          <p:cNvSpPr txBox="1"/>
          <p:nvPr/>
        </p:nvSpPr>
        <p:spPr>
          <a:xfrm>
            <a:off x="4572000" y="1215802"/>
            <a:ext cx="15240000" cy="1053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RFM MODEL</a:t>
            </a:r>
          </a:p>
        </p:txBody>
      </p:sp>
      <p:sp>
        <p:nvSpPr>
          <p:cNvPr id="20" name="Rectangle">
            <a:extLst>
              <a:ext uri="{FF2B5EF4-FFF2-40B4-BE49-F238E27FC236}">
                <a16:creationId xmlns:a16="http://schemas.microsoft.com/office/drawing/2014/main" id="{360FBA1D-71CB-45C2-B890-DE6676D27706}"/>
              </a:ext>
            </a:extLst>
          </p:cNvPr>
          <p:cNvSpPr/>
          <p:nvPr/>
        </p:nvSpPr>
        <p:spPr>
          <a:xfrm>
            <a:off x="0" y="-27677"/>
            <a:ext cx="24388233" cy="13716001"/>
          </a:xfrm>
          <a:prstGeom prst="rect">
            <a:avLst/>
          </a:prstGeom>
          <a:solidFill>
            <a:srgbClr val="11A2C3"/>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sp>
        <p:nvSpPr>
          <p:cNvPr id="21" name="Triangle">
            <a:extLst>
              <a:ext uri="{FF2B5EF4-FFF2-40B4-BE49-F238E27FC236}">
                <a16:creationId xmlns:a16="http://schemas.microsoft.com/office/drawing/2014/main" id="{1F5279AE-3371-4A59-86C2-C8D8757BF4C3}"/>
              </a:ext>
            </a:extLst>
          </p:cNvPr>
          <p:cNvSpPr/>
          <p:nvPr/>
        </p:nvSpPr>
        <p:spPr>
          <a:xfrm>
            <a:off x="0" y="-27677"/>
            <a:ext cx="24388233" cy="13716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37ABC8"/>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sp>
        <p:nvSpPr>
          <p:cNvPr id="22" name="Rectangle">
            <a:extLst>
              <a:ext uri="{FF2B5EF4-FFF2-40B4-BE49-F238E27FC236}">
                <a16:creationId xmlns:a16="http://schemas.microsoft.com/office/drawing/2014/main" id="{58A5E094-39A8-4AAC-8E7C-6B3CFFA04598}"/>
              </a:ext>
            </a:extLst>
          </p:cNvPr>
          <p:cNvSpPr/>
          <p:nvPr/>
        </p:nvSpPr>
        <p:spPr>
          <a:xfrm>
            <a:off x="820671" y="656711"/>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4044F952-CAE6-41BF-87E1-AC5FE99DB0FF}"/>
              </a:ext>
            </a:extLst>
          </p:cNvPr>
          <p:cNvSpPr txBox="1"/>
          <p:nvPr/>
        </p:nvSpPr>
        <p:spPr>
          <a:xfrm>
            <a:off x="4572000" y="1215802"/>
            <a:ext cx="15240000" cy="1053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Your Personal blue ocean</a:t>
            </a:r>
          </a:p>
        </p:txBody>
      </p:sp>
      <p:pic>
        <p:nvPicPr>
          <p:cNvPr id="24" name="Picture 5" descr="noun_410779_cc.png">
            <a:extLst>
              <a:ext uri="{FF2B5EF4-FFF2-40B4-BE49-F238E27FC236}">
                <a16:creationId xmlns:a16="http://schemas.microsoft.com/office/drawing/2014/main" id="{692AC594-69E2-434A-9D7A-C629864D1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814"/>
          <a:stretch/>
        </p:blipFill>
        <p:spPr bwMode="auto">
          <a:xfrm>
            <a:off x="6138307" y="3023874"/>
            <a:ext cx="4537075" cy="3728837"/>
          </a:xfrm>
          <a:prstGeom prst="rect">
            <a:avLst/>
          </a:prstGeom>
          <a:noFill/>
          <a:extLst>
            <a:ext uri="{909E8E84-426E-40DD-AFC4-6F175D3DCCD1}">
              <a14:hiddenFill xmlns:a14="http://schemas.microsoft.com/office/drawing/2010/main">
                <a:solidFill>
                  <a:srgbClr val="FFFFFF"/>
                </a:solidFill>
              </a14:hiddenFill>
            </a:ext>
          </a:extLst>
        </p:spPr>
      </p:pic>
      <p:sp>
        <p:nvSpPr>
          <p:cNvPr id="25"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81D78938-F555-4304-BEAC-8B12584AB734}"/>
              </a:ext>
            </a:extLst>
          </p:cNvPr>
          <p:cNvSpPr txBox="1"/>
          <p:nvPr/>
        </p:nvSpPr>
        <p:spPr>
          <a:xfrm>
            <a:off x="5520150" y="6940609"/>
            <a:ext cx="5915891"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4000" dirty="0">
                <a:latin typeface="Cera PRO Black"/>
                <a:ea typeface="Cera PRO Black"/>
                <a:cs typeface="Cera PRO Black"/>
                <a:sym typeface="Cera PRO Black"/>
              </a:rPr>
              <a:t>New Customers</a:t>
            </a:r>
          </a:p>
        </p:txBody>
      </p:sp>
      <p:pic>
        <p:nvPicPr>
          <p:cNvPr id="26" name="Picture 7" descr="noun_410788_cc.png">
            <a:extLst>
              <a:ext uri="{FF2B5EF4-FFF2-40B4-BE49-F238E27FC236}">
                <a16:creationId xmlns:a16="http://schemas.microsoft.com/office/drawing/2014/main" id="{DB16335D-9D6E-4A5D-9162-1F2BC74C20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050"/>
          <a:stretch/>
        </p:blipFill>
        <p:spPr bwMode="auto">
          <a:xfrm>
            <a:off x="12929829" y="2853457"/>
            <a:ext cx="4723043" cy="3728837"/>
          </a:xfrm>
          <a:prstGeom prst="rect">
            <a:avLst/>
          </a:prstGeom>
          <a:noFill/>
          <a:extLst>
            <a:ext uri="{909E8E84-426E-40DD-AFC4-6F175D3DCCD1}">
              <a14:hiddenFill xmlns:a14="http://schemas.microsoft.com/office/drawing/2010/main">
                <a:solidFill>
                  <a:srgbClr val="FFFFFF"/>
                </a:solidFill>
              </a14:hiddenFill>
            </a:ext>
          </a:extLst>
        </p:spPr>
      </p:pic>
      <p:sp>
        <p:nvSpPr>
          <p:cNvPr id="27"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DCEE5939-8B48-4627-A0DD-350F28376CB2}"/>
              </a:ext>
            </a:extLst>
          </p:cNvPr>
          <p:cNvSpPr txBox="1"/>
          <p:nvPr/>
        </p:nvSpPr>
        <p:spPr>
          <a:xfrm>
            <a:off x="11945871" y="6954443"/>
            <a:ext cx="5915891"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4000" dirty="0">
                <a:latin typeface="Cera PRO Black"/>
                <a:ea typeface="Cera PRO Black"/>
                <a:cs typeface="Cera PRO Black"/>
                <a:sym typeface="Cera PRO Black"/>
              </a:rPr>
              <a:t>Returning Customers</a:t>
            </a:r>
          </a:p>
        </p:txBody>
      </p:sp>
      <p:sp>
        <p:nvSpPr>
          <p:cNvPr id="28" name="Get found by qualified leads online with content (web site pages, blog articles, social messages) optimised for search and social media.">
            <a:extLst>
              <a:ext uri="{FF2B5EF4-FFF2-40B4-BE49-F238E27FC236}">
                <a16:creationId xmlns:a16="http://schemas.microsoft.com/office/drawing/2014/main" id="{9884ACAF-357B-4C9C-8810-5D97F540D316}"/>
              </a:ext>
            </a:extLst>
          </p:cNvPr>
          <p:cNvSpPr txBox="1"/>
          <p:nvPr/>
        </p:nvSpPr>
        <p:spPr>
          <a:xfrm>
            <a:off x="6577275" y="10097279"/>
            <a:ext cx="4242968" cy="6412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3500" b="0">
                <a:solidFill>
                  <a:srgbClr val="FF532F"/>
                </a:solidFill>
                <a:latin typeface="Cera PRO Medium"/>
                <a:ea typeface="Cera PRO Medium"/>
                <a:cs typeface="Cera PRO Medium"/>
                <a:sym typeface="Cera PRO Medium"/>
              </a:defRPr>
            </a:lvl1pPr>
          </a:lstStyle>
          <a:p>
            <a:r>
              <a:rPr lang="en-US" dirty="0">
                <a:solidFill>
                  <a:srgbClr val="11A2C3"/>
                </a:solidFill>
              </a:rPr>
              <a:t>Limited Knowledge</a:t>
            </a:r>
            <a:endParaRPr dirty="0">
              <a:solidFill>
                <a:srgbClr val="11A2C3"/>
              </a:solidFill>
            </a:endParaRPr>
          </a:p>
        </p:txBody>
      </p:sp>
      <p:sp>
        <p:nvSpPr>
          <p:cNvPr id="29" name="Get found by qualified leads online with content (web site pages, blog articles, social messages) optimised for search and social media.">
            <a:extLst>
              <a:ext uri="{FF2B5EF4-FFF2-40B4-BE49-F238E27FC236}">
                <a16:creationId xmlns:a16="http://schemas.microsoft.com/office/drawing/2014/main" id="{CC045286-B1B9-4843-AB45-995CFC686D2D}"/>
              </a:ext>
            </a:extLst>
          </p:cNvPr>
          <p:cNvSpPr txBox="1"/>
          <p:nvPr/>
        </p:nvSpPr>
        <p:spPr>
          <a:xfrm>
            <a:off x="6611999" y="9202742"/>
            <a:ext cx="4242968" cy="6412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3500" b="0">
                <a:solidFill>
                  <a:srgbClr val="FF532F"/>
                </a:solidFill>
                <a:latin typeface="Cera PRO Medium"/>
                <a:ea typeface="Cera PRO Medium"/>
                <a:cs typeface="Cera PRO Medium"/>
                <a:sym typeface="Cera PRO Medium"/>
              </a:defRPr>
            </a:lvl1pPr>
          </a:lstStyle>
          <a:p>
            <a:r>
              <a:rPr lang="en-US" dirty="0">
                <a:solidFill>
                  <a:srgbClr val="11A2C3"/>
                </a:solidFill>
              </a:rPr>
              <a:t>High Competition</a:t>
            </a:r>
            <a:endParaRPr dirty="0">
              <a:solidFill>
                <a:srgbClr val="11A2C3"/>
              </a:solidFill>
            </a:endParaRPr>
          </a:p>
        </p:txBody>
      </p:sp>
      <p:sp>
        <p:nvSpPr>
          <p:cNvPr id="30" name="Get found by qualified leads online with content (web site pages, blog articles, social messages) optimised for search and social media.">
            <a:extLst>
              <a:ext uri="{FF2B5EF4-FFF2-40B4-BE49-F238E27FC236}">
                <a16:creationId xmlns:a16="http://schemas.microsoft.com/office/drawing/2014/main" id="{AF7F0572-AA54-4697-A7A5-7D77984122D0}"/>
              </a:ext>
            </a:extLst>
          </p:cNvPr>
          <p:cNvSpPr txBox="1"/>
          <p:nvPr/>
        </p:nvSpPr>
        <p:spPr>
          <a:xfrm>
            <a:off x="5320813" y="2346782"/>
            <a:ext cx="13742373" cy="6412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3500" b="0">
                <a:solidFill>
                  <a:srgbClr val="FF532F"/>
                </a:solidFill>
                <a:latin typeface="Cera PRO Medium"/>
                <a:ea typeface="Cera PRO Medium"/>
                <a:cs typeface="Cera PRO Medium"/>
                <a:sym typeface="Cera PRO Medium"/>
              </a:defRPr>
            </a:lvl1pPr>
          </a:lstStyle>
          <a:p>
            <a:r>
              <a:rPr lang="en-US" dirty="0">
                <a:solidFill>
                  <a:schemeClr val="tx1"/>
                </a:solidFill>
              </a:rPr>
              <a:t>Your Existing Customers are your secret competitive advantage</a:t>
            </a:r>
            <a:endParaRPr dirty="0">
              <a:solidFill>
                <a:schemeClr val="tx1"/>
              </a:solidFill>
            </a:endParaRPr>
          </a:p>
        </p:txBody>
      </p:sp>
      <p:sp>
        <p:nvSpPr>
          <p:cNvPr id="31" name="Get found by qualified leads online with content (web site pages, blog articles, social messages) optimised for search and social media.">
            <a:extLst>
              <a:ext uri="{FF2B5EF4-FFF2-40B4-BE49-F238E27FC236}">
                <a16:creationId xmlns:a16="http://schemas.microsoft.com/office/drawing/2014/main" id="{C2F54D92-F548-4F20-B5E8-D6288D653BBF}"/>
              </a:ext>
            </a:extLst>
          </p:cNvPr>
          <p:cNvSpPr txBox="1"/>
          <p:nvPr/>
        </p:nvSpPr>
        <p:spPr>
          <a:xfrm>
            <a:off x="12415930" y="9251457"/>
            <a:ext cx="5340633" cy="6412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3500" b="0">
                <a:solidFill>
                  <a:srgbClr val="FF532F"/>
                </a:solidFill>
                <a:latin typeface="Cera PRO Medium"/>
                <a:ea typeface="Cera PRO Medium"/>
                <a:cs typeface="Cera PRO Medium"/>
                <a:sym typeface="Cera PRO Medium"/>
              </a:defRPr>
            </a:lvl1pPr>
          </a:lstStyle>
          <a:p>
            <a:r>
              <a:rPr lang="en-US" dirty="0">
                <a:solidFill>
                  <a:srgbClr val="11A2C3"/>
                </a:solidFill>
              </a:rPr>
              <a:t>Established Relationship</a:t>
            </a:r>
            <a:endParaRPr dirty="0">
              <a:solidFill>
                <a:srgbClr val="11A2C3"/>
              </a:solidFill>
            </a:endParaRPr>
          </a:p>
        </p:txBody>
      </p:sp>
      <p:sp>
        <p:nvSpPr>
          <p:cNvPr id="32" name="Get found by qualified leads online with content (web site pages, blog articles, social messages) optimised for search and social media.">
            <a:extLst>
              <a:ext uri="{FF2B5EF4-FFF2-40B4-BE49-F238E27FC236}">
                <a16:creationId xmlns:a16="http://schemas.microsoft.com/office/drawing/2014/main" id="{0369D7AB-1091-491A-B6CB-1BD0EB1E0A22}"/>
              </a:ext>
            </a:extLst>
          </p:cNvPr>
          <p:cNvSpPr txBox="1"/>
          <p:nvPr/>
        </p:nvSpPr>
        <p:spPr>
          <a:xfrm>
            <a:off x="12465953" y="10097280"/>
            <a:ext cx="5340633" cy="6412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3500" b="0">
                <a:solidFill>
                  <a:srgbClr val="FF532F"/>
                </a:solidFill>
                <a:latin typeface="Cera PRO Medium"/>
                <a:ea typeface="Cera PRO Medium"/>
                <a:cs typeface="Cera PRO Medium"/>
                <a:sym typeface="Cera PRO Medium"/>
              </a:defRPr>
            </a:lvl1pPr>
          </a:lstStyle>
          <a:p>
            <a:r>
              <a:rPr lang="en-US" dirty="0">
                <a:solidFill>
                  <a:srgbClr val="11A2C3"/>
                </a:solidFill>
              </a:rPr>
              <a:t>In Depth Knowledge</a:t>
            </a:r>
            <a:endParaRPr dirty="0">
              <a:solidFill>
                <a:srgbClr val="11A2C3"/>
              </a:solidFill>
            </a:endParaRPr>
          </a:p>
        </p:txBody>
      </p:sp>
      <p:pic>
        <p:nvPicPr>
          <p:cNvPr id="17" name="Image" descr="Image">
            <a:extLst>
              <a:ext uri="{FF2B5EF4-FFF2-40B4-BE49-F238E27FC236}">
                <a16:creationId xmlns:a16="http://schemas.microsoft.com/office/drawing/2014/main" id="{F16119F5-FE13-427A-BDA4-7EFF41275E66}"/>
              </a:ext>
            </a:extLst>
          </p:cNvPr>
          <p:cNvPicPr>
            <a:picLocks noChangeAspect="1"/>
          </p:cNvPicPr>
          <p:nvPr/>
        </p:nvPicPr>
        <p:blipFill>
          <a:blip r:embed="rId4">
            <a:extLst/>
          </a:blip>
          <a:stretch>
            <a:fillRect/>
          </a:stretch>
        </p:blipFill>
        <p:spPr>
          <a:xfrm>
            <a:off x="21486080" y="12095287"/>
            <a:ext cx="1467407" cy="414544"/>
          </a:xfrm>
          <a:prstGeom prst="rect">
            <a:avLst/>
          </a:prstGeom>
          <a:ln w="12700">
            <a:miter lim="400000"/>
          </a:ln>
        </p:spPr>
      </p:pic>
    </p:spTree>
    <p:extLst>
      <p:ext uri="{BB962C8B-B14F-4D97-AF65-F5344CB8AC3E}">
        <p14:creationId xmlns:p14="http://schemas.microsoft.com/office/powerpoint/2010/main" val="3371096254"/>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03740903-C842-447E-AB6E-57639CCE8ECB}"/>
              </a:ext>
            </a:extLst>
          </p:cNvPr>
          <p:cNvSpPr/>
          <p:nvPr/>
        </p:nvSpPr>
        <p:spPr>
          <a:xfrm>
            <a:off x="762000" y="486294"/>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1" name="Instead of buying ads, buying email lists or cold calling, inbound marketing focuses on creating educational content that pulls people towards your website where they can learn more about you sell on their own accord"/>
          <p:cNvSpPr txBox="1"/>
          <p:nvPr/>
        </p:nvSpPr>
        <p:spPr>
          <a:xfrm>
            <a:off x="4572000" y="1215802"/>
            <a:ext cx="15240000" cy="1053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RFM MODEL</a:t>
            </a:r>
          </a:p>
        </p:txBody>
      </p:sp>
      <p:sp>
        <p:nvSpPr>
          <p:cNvPr id="20" name="Rectangle">
            <a:extLst>
              <a:ext uri="{FF2B5EF4-FFF2-40B4-BE49-F238E27FC236}">
                <a16:creationId xmlns:a16="http://schemas.microsoft.com/office/drawing/2014/main" id="{360FBA1D-71CB-45C2-B890-DE6676D27706}"/>
              </a:ext>
            </a:extLst>
          </p:cNvPr>
          <p:cNvSpPr/>
          <p:nvPr/>
        </p:nvSpPr>
        <p:spPr>
          <a:xfrm>
            <a:off x="0" y="-27677"/>
            <a:ext cx="24388233" cy="13716001"/>
          </a:xfrm>
          <a:prstGeom prst="rect">
            <a:avLst/>
          </a:prstGeom>
          <a:solidFill>
            <a:srgbClr val="11A2C3"/>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sp>
        <p:nvSpPr>
          <p:cNvPr id="21" name="Triangle">
            <a:extLst>
              <a:ext uri="{FF2B5EF4-FFF2-40B4-BE49-F238E27FC236}">
                <a16:creationId xmlns:a16="http://schemas.microsoft.com/office/drawing/2014/main" id="{1F5279AE-3371-4A59-86C2-C8D8757BF4C3}"/>
              </a:ext>
            </a:extLst>
          </p:cNvPr>
          <p:cNvSpPr/>
          <p:nvPr/>
        </p:nvSpPr>
        <p:spPr>
          <a:xfrm>
            <a:off x="0" y="-27677"/>
            <a:ext cx="24388233" cy="13716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21600" y="0"/>
                </a:lnTo>
                <a:close/>
              </a:path>
            </a:pathLst>
          </a:custGeom>
          <a:solidFill>
            <a:srgbClr val="37ABC8"/>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sp>
        <p:nvSpPr>
          <p:cNvPr id="22" name="Rectangle">
            <a:extLst>
              <a:ext uri="{FF2B5EF4-FFF2-40B4-BE49-F238E27FC236}">
                <a16:creationId xmlns:a16="http://schemas.microsoft.com/office/drawing/2014/main" id="{58A5E094-39A8-4AAC-8E7C-6B3CFFA04598}"/>
              </a:ext>
            </a:extLst>
          </p:cNvPr>
          <p:cNvSpPr/>
          <p:nvPr/>
        </p:nvSpPr>
        <p:spPr>
          <a:xfrm>
            <a:off x="631620" y="734323"/>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23"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4044F952-CAE6-41BF-87E1-AC5FE99DB0FF}"/>
              </a:ext>
            </a:extLst>
          </p:cNvPr>
          <p:cNvSpPr txBox="1"/>
          <p:nvPr/>
        </p:nvSpPr>
        <p:spPr>
          <a:xfrm>
            <a:off x="4572000" y="1215802"/>
            <a:ext cx="15240000" cy="1053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Lets talk about cost</a:t>
            </a:r>
          </a:p>
        </p:txBody>
      </p:sp>
      <p:pic>
        <p:nvPicPr>
          <p:cNvPr id="24" name="Picture 5" descr="noun_410779_cc.png">
            <a:extLst>
              <a:ext uri="{FF2B5EF4-FFF2-40B4-BE49-F238E27FC236}">
                <a16:creationId xmlns:a16="http://schemas.microsoft.com/office/drawing/2014/main" id="{692AC594-69E2-434A-9D7A-C629864D1B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814"/>
          <a:stretch/>
        </p:blipFill>
        <p:spPr bwMode="auto">
          <a:xfrm>
            <a:off x="6138307" y="2356605"/>
            <a:ext cx="4537075" cy="3728837"/>
          </a:xfrm>
          <a:prstGeom prst="rect">
            <a:avLst/>
          </a:prstGeom>
          <a:noFill/>
          <a:extLst>
            <a:ext uri="{909E8E84-426E-40DD-AFC4-6F175D3DCCD1}">
              <a14:hiddenFill xmlns:a14="http://schemas.microsoft.com/office/drawing/2010/main">
                <a:solidFill>
                  <a:srgbClr val="FFFFFF"/>
                </a:solidFill>
              </a14:hiddenFill>
            </a:ext>
          </a:extLst>
        </p:spPr>
      </p:pic>
      <p:sp>
        <p:nvSpPr>
          <p:cNvPr id="25"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81D78938-F555-4304-BEAC-8B12584AB734}"/>
              </a:ext>
            </a:extLst>
          </p:cNvPr>
          <p:cNvSpPr txBox="1"/>
          <p:nvPr/>
        </p:nvSpPr>
        <p:spPr>
          <a:xfrm>
            <a:off x="5520150" y="6273340"/>
            <a:ext cx="5915891"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4000" dirty="0">
                <a:latin typeface="Cera PRO Black"/>
                <a:ea typeface="Cera PRO Black"/>
                <a:cs typeface="Cera PRO Black"/>
                <a:sym typeface="Cera PRO Black"/>
              </a:rPr>
              <a:t>New Customers</a:t>
            </a:r>
          </a:p>
        </p:txBody>
      </p:sp>
      <p:pic>
        <p:nvPicPr>
          <p:cNvPr id="26" name="Picture 7" descr="noun_410788_cc.png">
            <a:extLst>
              <a:ext uri="{FF2B5EF4-FFF2-40B4-BE49-F238E27FC236}">
                <a16:creationId xmlns:a16="http://schemas.microsoft.com/office/drawing/2014/main" id="{DB16335D-9D6E-4A5D-9162-1F2BC74C20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050"/>
          <a:stretch/>
        </p:blipFill>
        <p:spPr bwMode="auto">
          <a:xfrm>
            <a:off x="12929829" y="2186188"/>
            <a:ext cx="4723043" cy="3728837"/>
          </a:xfrm>
          <a:prstGeom prst="rect">
            <a:avLst/>
          </a:prstGeom>
          <a:noFill/>
          <a:extLst>
            <a:ext uri="{909E8E84-426E-40DD-AFC4-6F175D3DCCD1}">
              <a14:hiddenFill xmlns:a14="http://schemas.microsoft.com/office/drawing/2010/main">
                <a:solidFill>
                  <a:srgbClr val="FFFFFF"/>
                </a:solidFill>
              </a14:hiddenFill>
            </a:ext>
          </a:extLst>
        </p:spPr>
      </p:pic>
      <p:sp>
        <p:nvSpPr>
          <p:cNvPr id="27"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DCEE5939-8B48-4627-A0DD-350F28376CB2}"/>
              </a:ext>
            </a:extLst>
          </p:cNvPr>
          <p:cNvSpPr txBox="1"/>
          <p:nvPr/>
        </p:nvSpPr>
        <p:spPr>
          <a:xfrm>
            <a:off x="11945871" y="6287174"/>
            <a:ext cx="5915891" cy="7797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4000" dirty="0">
                <a:latin typeface="Cera PRO Black"/>
                <a:ea typeface="Cera PRO Black"/>
                <a:cs typeface="Cera PRO Black"/>
                <a:sym typeface="Cera PRO Black"/>
              </a:rPr>
              <a:t>Returning Customers</a:t>
            </a:r>
          </a:p>
        </p:txBody>
      </p:sp>
      <p:sp>
        <p:nvSpPr>
          <p:cNvPr id="18" name="Διάγραμμα ροής: Διεργασία 17">
            <a:extLst>
              <a:ext uri="{FF2B5EF4-FFF2-40B4-BE49-F238E27FC236}">
                <a16:creationId xmlns:a16="http://schemas.microsoft.com/office/drawing/2014/main" id="{02BB3AF9-892D-4381-AE70-378F5DE36BD9}"/>
              </a:ext>
            </a:extLst>
          </p:cNvPr>
          <p:cNvSpPr/>
          <p:nvPr/>
        </p:nvSpPr>
        <p:spPr>
          <a:xfrm>
            <a:off x="12754915" y="10190715"/>
            <a:ext cx="3880022" cy="654908"/>
          </a:xfrm>
          <a:prstGeom prst="flowChartProcess">
            <a:avLst/>
          </a:prstGeom>
          <a:solidFill>
            <a:schemeClr val="tx2">
              <a:lumMod val="20000"/>
              <a:lumOff val="80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3"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1597267A-F2DB-4108-AA84-874A44300CFD}"/>
              </a:ext>
            </a:extLst>
          </p:cNvPr>
          <p:cNvSpPr txBox="1"/>
          <p:nvPr/>
        </p:nvSpPr>
        <p:spPr>
          <a:xfrm>
            <a:off x="11736981" y="11102608"/>
            <a:ext cx="5915891" cy="55284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2800" dirty="0">
                <a:latin typeface="Cera"/>
                <a:ea typeface="Cera PRO Black"/>
                <a:cs typeface="Cera PRO Black"/>
                <a:sym typeface="Cera PRO Black"/>
              </a:rPr>
              <a:t>Cost to retain 1 customer</a:t>
            </a:r>
          </a:p>
        </p:txBody>
      </p:sp>
      <p:sp>
        <p:nvSpPr>
          <p:cNvPr id="34"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56962C6D-121B-446D-8B40-CCF00B1B5CAA}"/>
              </a:ext>
            </a:extLst>
          </p:cNvPr>
          <p:cNvSpPr txBox="1"/>
          <p:nvPr/>
        </p:nvSpPr>
        <p:spPr>
          <a:xfrm>
            <a:off x="5448898" y="11035546"/>
            <a:ext cx="5915891" cy="55284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2800" dirty="0">
                <a:latin typeface="Cera"/>
                <a:ea typeface="Cera PRO Black"/>
                <a:cs typeface="Cera PRO Black"/>
                <a:sym typeface="Cera PRO Black"/>
              </a:rPr>
              <a:t>Cost to acquire 1 new customer</a:t>
            </a:r>
          </a:p>
        </p:txBody>
      </p:sp>
      <p:sp>
        <p:nvSpPr>
          <p:cNvPr id="5" name="Διάγραμμα ροής: Διεργασία 4">
            <a:extLst>
              <a:ext uri="{FF2B5EF4-FFF2-40B4-BE49-F238E27FC236}">
                <a16:creationId xmlns:a16="http://schemas.microsoft.com/office/drawing/2014/main" id="{D6EC04A1-02B8-41D6-B458-FE8EAD370C77}"/>
              </a:ext>
            </a:extLst>
          </p:cNvPr>
          <p:cNvSpPr/>
          <p:nvPr/>
        </p:nvSpPr>
        <p:spPr>
          <a:xfrm>
            <a:off x="6636434" y="8050868"/>
            <a:ext cx="3880022" cy="2794755"/>
          </a:xfrm>
          <a:prstGeom prst="flowChartProcess">
            <a:avLst/>
          </a:prstGeom>
          <a:solidFill>
            <a:schemeClr val="tx2">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TextBox 5">
            <a:extLst>
              <a:ext uri="{FF2B5EF4-FFF2-40B4-BE49-F238E27FC236}">
                <a16:creationId xmlns:a16="http://schemas.microsoft.com/office/drawing/2014/main" id="{D176DE2F-DC31-452A-8AEE-25192F22B4BD}"/>
              </a:ext>
            </a:extLst>
          </p:cNvPr>
          <p:cNvSpPr txBox="1"/>
          <p:nvPr/>
        </p:nvSpPr>
        <p:spPr>
          <a:xfrm>
            <a:off x="6886541" y="8632070"/>
            <a:ext cx="3379807"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0000" b="1" i="0" u="none" strike="noStrike" cap="none" spc="0" normalizeH="0" baseline="0" dirty="0">
                <a:ln>
                  <a:noFill/>
                </a:ln>
                <a:solidFill>
                  <a:srgbClr val="000000"/>
                </a:solidFill>
                <a:effectLst/>
                <a:uFillTx/>
                <a:latin typeface="Cera PRO Black" panose="00000A00000000000000" pitchFamily="2" charset="0"/>
                <a:sym typeface="Helvetica Neue"/>
              </a:rPr>
              <a:t>x7</a:t>
            </a:r>
            <a:endParaRPr kumimoji="0" lang="el-GR" sz="10000" b="1" i="0" u="none" strike="noStrike" cap="none" spc="0" normalizeH="0" baseline="0" dirty="0">
              <a:ln>
                <a:noFill/>
              </a:ln>
              <a:solidFill>
                <a:srgbClr val="000000"/>
              </a:solidFill>
              <a:effectLst/>
              <a:uFillTx/>
              <a:latin typeface="Cera PRO Black" panose="00000A00000000000000" pitchFamily="2" charset="0"/>
              <a:sym typeface="Helvetica Neue"/>
            </a:endParaRPr>
          </a:p>
        </p:txBody>
      </p:sp>
      <p:pic>
        <p:nvPicPr>
          <p:cNvPr id="28" name="Image" descr="Image">
            <a:extLst>
              <a:ext uri="{FF2B5EF4-FFF2-40B4-BE49-F238E27FC236}">
                <a16:creationId xmlns:a16="http://schemas.microsoft.com/office/drawing/2014/main" id="{33218D57-E6CE-4133-99AE-4E1AB453AF9D}"/>
              </a:ext>
            </a:extLst>
          </p:cNvPr>
          <p:cNvPicPr>
            <a:picLocks noChangeAspect="1"/>
          </p:cNvPicPr>
          <p:nvPr/>
        </p:nvPicPr>
        <p:blipFill>
          <a:blip r:embed="rId4">
            <a:extLst/>
          </a:blip>
          <a:stretch>
            <a:fillRect/>
          </a:stretch>
        </p:blipFill>
        <p:spPr>
          <a:xfrm>
            <a:off x="21486080" y="12095287"/>
            <a:ext cx="1467407" cy="414544"/>
          </a:xfrm>
          <a:prstGeom prst="rect">
            <a:avLst/>
          </a:prstGeom>
          <a:ln w="12700">
            <a:miter lim="400000"/>
          </a:ln>
        </p:spPr>
      </p:pic>
    </p:spTree>
    <p:extLst>
      <p:ext uri="{BB962C8B-B14F-4D97-AF65-F5344CB8AC3E}">
        <p14:creationId xmlns:p14="http://schemas.microsoft.com/office/powerpoint/2010/main" val="3759430198"/>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B9C821E3-14EB-4120-8959-803BA3E30731}"/>
              </a:ext>
            </a:extLst>
          </p:cNvPr>
          <p:cNvSpPr/>
          <p:nvPr/>
        </p:nvSpPr>
        <p:spPr>
          <a:xfrm>
            <a:off x="-2117" y="-1"/>
            <a:ext cx="24388233" cy="13716001"/>
          </a:xfrm>
          <a:prstGeom prst="rect">
            <a:avLst/>
          </a:prstGeom>
          <a:solidFill>
            <a:srgbClr val="EEEEEE"/>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sp>
        <p:nvSpPr>
          <p:cNvPr id="413" name="Shape"/>
          <p:cNvSpPr/>
          <p:nvPr/>
        </p:nvSpPr>
        <p:spPr>
          <a:xfrm>
            <a:off x="0" y="-19050"/>
            <a:ext cx="24384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25" y="400"/>
                </a:moveTo>
                <a:lnTo>
                  <a:pt x="21375" y="400"/>
                </a:lnTo>
                <a:lnTo>
                  <a:pt x="21375" y="21200"/>
                </a:lnTo>
                <a:lnTo>
                  <a:pt x="225" y="21200"/>
                </a:lnTo>
                <a:lnTo>
                  <a:pt x="225" y="400"/>
                </a:lnTo>
                <a:close/>
              </a:path>
            </a:pathLst>
          </a:custGeom>
          <a:solidFill>
            <a:srgbClr val="FFFFFF"/>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pic>
        <p:nvPicPr>
          <p:cNvPr id="414" name="Image" descr="Image"/>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
        <p:nvSpPr>
          <p:cNvPr id="30"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59D6D77D-0E98-4DFF-8B37-BAEAA114C725}"/>
              </a:ext>
            </a:extLst>
          </p:cNvPr>
          <p:cNvSpPr txBox="1"/>
          <p:nvPr/>
        </p:nvSpPr>
        <p:spPr>
          <a:xfrm>
            <a:off x="4004840" y="700911"/>
            <a:ext cx="15240000" cy="1053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Lets talk about profits</a:t>
            </a:r>
          </a:p>
        </p:txBody>
      </p:sp>
      <p:sp>
        <p:nvSpPr>
          <p:cNvPr id="6"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CCCF5352-E66C-4940-A68B-C7B15CFFA988}"/>
              </a:ext>
            </a:extLst>
          </p:cNvPr>
          <p:cNvSpPr txBox="1"/>
          <p:nvPr/>
        </p:nvSpPr>
        <p:spPr>
          <a:xfrm>
            <a:off x="3841831" y="6652226"/>
            <a:ext cx="5183529" cy="314958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5%</a:t>
            </a:r>
          </a:p>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Increase</a:t>
            </a:r>
          </a:p>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Retention</a:t>
            </a:r>
          </a:p>
        </p:txBody>
      </p:sp>
      <p:sp>
        <p:nvSpPr>
          <p:cNvPr id="7"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4B0ACEA4-B1D5-4D8A-A261-1B7848761BFE}"/>
              </a:ext>
            </a:extLst>
          </p:cNvPr>
          <p:cNvSpPr txBox="1"/>
          <p:nvPr/>
        </p:nvSpPr>
        <p:spPr>
          <a:xfrm>
            <a:off x="14543590" y="6652226"/>
            <a:ext cx="5183529" cy="314958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75%</a:t>
            </a:r>
          </a:p>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Profit Increase</a:t>
            </a:r>
          </a:p>
        </p:txBody>
      </p:sp>
      <p:sp>
        <p:nvSpPr>
          <p:cNvPr id="8" name="Βέλος: Διάσημα 7">
            <a:extLst>
              <a:ext uri="{FF2B5EF4-FFF2-40B4-BE49-F238E27FC236}">
                <a16:creationId xmlns:a16="http://schemas.microsoft.com/office/drawing/2014/main" id="{ACB7A482-F299-4AC6-9E19-EC6E33DE75BE}"/>
              </a:ext>
            </a:extLst>
          </p:cNvPr>
          <p:cNvSpPr/>
          <p:nvPr/>
        </p:nvSpPr>
        <p:spPr>
          <a:xfrm>
            <a:off x="10669929" y="6486977"/>
            <a:ext cx="3044142" cy="3745043"/>
          </a:xfrm>
          <a:prstGeom prst="chevron">
            <a:avLst/>
          </a:prstGeom>
          <a:solidFill>
            <a:srgbClr val="11A2C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69854745"/>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a:extLst>
              <a:ext uri="{FF2B5EF4-FFF2-40B4-BE49-F238E27FC236}">
                <a16:creationId xmlns:a16="http://schemas.microsoft.com/office/drawing/2014/main" id="{A81565C1-AF16-4FFF-94E2-3A6F963D1DCA}"/>
              </a:ext>
            </a:extLst>
          </p:cNvPr>
          <p:cNvSpPr/>
          <p:nvPr/>
        </p:nvSpPr>
        <p:spPr>
          <a:xfrm>
            <a:off x="-2117" y="-19051"/>
            <a:ext cx="24388233" cy="13716001"/>
          </a:xfrm>
          <a:prstGeom prst="rect">
            <a:avLst/>
          </a:prstGeom>
          <a:solidFill>
            <a:srgbClr val="EEEEEE"/>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sp>
        <p:nvSpPr>
          <p:cNvPr id="413" name="Shape"/>
          <p:cNvSpPr/>
          <p:nvPr/>
        </p:nvSpPr>
        <p:spPr>
          <a:xfrm>
            <a:off x="0" y="0"/>
            <a:ext cx="24384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25" y="400"/>
                </a:moveTo>
                <a:lnTo>
                  <a:pt x="21375" y="400"/>
                </a:lnTo>
                <a:lnTo>
                  <a:pt x="21375" y="21200"/>
                </a:lnTo>
                <a:lnTo>
                  <a:pt x="225" y="21200"/>
                </a:lnTo>
                <a:lnTo>
                  <a:pt x="225" y="400"/>
                </a:lnTo>
                <a:close/>
              </a:path>
            </a:pathLst>
          </a:custGeom>
          <a:solidFill>
            <a:srgbClr val="FFFFFF"/>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pic>
        <p:nvPicPr>
          <p:cNvPr id="414" name="Image" descr="Image"/>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
        <p:nvSpPr>
          <p:cNvPr id="30"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59D6D77D-0E98-4DFF-8B37-BAEAA114C725}"/>
              </a:ext>
            </a:extLst>
          </p:cNvPr>
          <p:cNvSpPr txBox="1"/>
          <p:nvPr/>
        </p:nvSpPr>
        <p:spPr>
          <a:xfrm>
            <a:off x="4004840" y="700911"/>
            <a:ext cx="15240000" cy="111825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Business as usual - Growth </a:t>
            </a:r>
          </a:p>
        </p:txBody>
      </p:sp>
      <p:sp>
        <p:nvSpPr>
          <p:cNvPr id="2" name="Οβάλ 1">
            <a:extLst>
              <a:ext uri="{FF2B5EF4-FFF2-40B4-BE49-F238E27FC236}">
                <a16:creationId xmlns:a16="http://schemas.microsoft.com/office/drawing/2014/main" id="{6BC322E8-3A1B-4553-B465-2544FB956FCB}"/>
              </a:ext>
            </a:extLst>
          </p:cNvPr>
          <p:cNvSpPr/>
          <p:nvPr/>
        </p:nvSpPr>
        <p:spPr>
          <a:xfrm>
            <a:off x="3592286" y="6838950"/>
            <a:ext cx="2133600" cy="1807029"/>
          </a:xfrm>
          <a:prstGeom prst="ellipse">
            <a:avLst/>
          </a:prstGeom>
          <a:solidFill>
            <a:srgbClr val="11A2C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Ορθογώνιο: Στρογγύλεμα γωνιών 3">
            <a:extLst>
              <a:ext uri="{FF2B5EF4-FFF2-40B4-BE49-F238E27FC236}">
                <a16:creationId xmlns:a16="http://schemas.microsoft.com/office/drawing/2014/main" id="{DA995D87-3D94-4D8F-A8D2-503E0245F72C}"/>
              </a:ext>
            </a:extLst>
          </p:cNvPr>
          <p:cNvSpPr/>
          <p:nvPr/>
        </p:nvSpPr>
        <p:spPr>
          <a:xfrm rot="21141459">
            <a:off x="2579913" y="6760029"/>
            <a:ext cx="4071257" cy="97971"/>
          </a:xfrm>
          <a:prstGeom prst="roundRect">
            <a:avLst/>
          </a:prstGeom>
          <a:solidFill>
            <a:srgbClr val="11A2C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Ορθογώνιο 4">
            <a:extLst>
              <a:ext uri="{FF2B5EF4-FFF2-40B4-BE49-F238E27FC236}">
                <a16:creationId xmlns:a16="http://schemas.microsoft.com/office/drawing/2014/main" id="{DE543D5F-CD0D-44CF-A228-E2A236C3AAF5}"/>
              </a:ext>
            </a:extLst>
          </p:cNvPr>
          <p:cNvSpPr/>
          <p:nvPr/>
        </p:nvSpPr>
        <p:spPr>
          <a:xfrm>
            <a:off x="2567540" y="6381486"/>
            <a:ext cx="1048685" cy="584775"/>
          </a:xfrm>
          <a:prstGeom prst="rect">
            <a:avLst/>
          </a:prstGeom>
        </p:spPr>
        <p:txBody>
          <a:bodyPr wrap="none">
            <a:spAutoFit/>
          </a:bodyPr>
          <a:lstStyle/>
          <a:p>
            <a:r>
              <a:rPr lang="en-US" sz="3200" dirty="0">
                <a:latin typeface="Cera PRO Black"/>
                <a:ea typeface="Cera PRO Black"/>
                <a:cs typeface="Cera PRO Black"/>
                <a:sym typeface="Cera PRO Black"/>
              </a:rPr>
              <a:t>CAC</a:t>
            </a:r>
            <a:endParaRPr lang="el-GR" dirty="0"/>
          </a:p>
        </p:txBody>
      </p:sp>
      <p:sp>
        <p:nvSpPr>
          <p:cNvPr id="10" name="Ορθογώνιο 9">
            <a:extLst>
              <a:ext uri="{FF2B5EF4-FFF2-40B4-BE49-F238E27FC236}">
                <a16:creationId xmlns:a16="http://schemas.microsoft.com/office/drawing/2014/main" id="{CA62EDC9-D026-44E2-8D93-A28B01A0FA22}"/>
              </a:ext>
            </a:extLst>
          </p:cNvPr>
          <p:cNvSpPr/>
          <p:nvPr/>
        </p:nvSpPr>
        <p:spPr>
          <a:xfrm>
            <a:off x="5527419" y="5979310"/>
            <a:ext cx="917239" cy="584775"/>
          </a:xfrm>
          <a:prstGeom prst="rect">
            <a:avLst/>
          </a:prstGeom>
        </p:spPr>
        <p:txBody>
          <a:bodyPr wrap="none">
            <a:spAutoFit/>
          </a:bodyPr>
          <a:lstStyle/>
          <a:p>
            <a:r>
              <a:rPr lang="en-US" sz="3200" dirty="0">
                <a:latin typeface="Cera PRO Black"/>
                <a:ea typeface="Cera PRO Black"/>
                <a:cs typeface="Cera PRO Black"/>
                <a:sym typeface="Cera PRO Black"/>
              </a:rPr>
              <a:t>LTV</a:t>
            </a:r>
            <a:endParaRPr lang="el-GR" dirty="0"/>
          </a:p>
        </p:txBody>
      </p:sp>
      <p:pic>
        <p:nvPicPr>
          <p:cNvPr id="11" name="Picture 7" descr="noun_410788_cc.png">
            <a:extLst>
              <a:ext uri="{FF2B5EF4-FFF2-40B4-BE49-F238E27FC236}">
                <a16:creationId xmlns:a16="http://schemas.microsoft.com/office/drawing/2014/main" id="{79769102-8D9C-4B97-8FC0-9270B446C2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050"/>
          <a:stretch/>
        </p:blipFill>
        <p:spPr bwMode="auto">
          <a:xfrm>
            <a:off x="9772846" y="6564085"/>
            <a:ext cx="2960917" cy="233764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E348C55-A79E-4FBC-9428-B519112DD0B0}"/>
              </a:ext>
            </a:extLst>
          </p:cNvPr>
          <p:cNvSpPr txBox="1"/>
          <p:nvPr/>
        </p:nvSpPr>
        <p:spPr>
          <a:xfrm>
            <a:off x="12921002" y="6673873"/>
            <a:ext cx="2590800"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0" b="1" i="0" u="none" strike="noStrike" cap="none" spc="0" normalizeH="0" baseline="0" dirty="0">
                <a:ln>
                  <a:noFill/>
                </a:ln>
                <a:solidFill>
                  <a:srgbClr val="000000"/>
                </a:solidFill>
                <a:effectLst/>
                <a:uFillTx/>
                <a:latin typeface="Cera"/>
                <a:sym typeface="Helvetica Neue"/>
              </a:rPr>
              <a:t>=</a:t>
            </a:r>
            <a:endParaRPr kumimoji="0" lang="el-GR" sz="14000" b="1" i="0" u="none" strike="noStrike" cap="none" spc="0" normalizeH="0" baseline="0" dirty="0">
              <a:ln>
                <a:noFill/>
              </a:ln>
              <a:solidFill>
                <a:srgbClr val="000000"/>
              </a:solidFill>
              <a:effectLst/>
              <a:uFillTx/>
              <a:latin typeface="Cera"/>
              <a:sym typeface="Helvetica Neue"/>
            </a:endParaRPr>
          </a:p>
        </p:txBody>
      </p:sp>
      <p:pic>
        <p:nvPicPr>
          <p:cNvPr id="9" name="Εικόνα 8">
            <a:extLst>
              <a:ext uri="{FF2B5EF4-FFF2-40B4-BE49-F238E27FC236}">
                <a16:creationId xmlns:a16="http://schemas.microsoft.com/office/drawing/2014/main" id="{AB39F562-AE91-403A-BC99-D26303935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0021" y="6271697"/>
            <a:ext cx="2539682" cy="2539682"/>
          </a:xfrm>
          <a:prstGeom prst="rect">
            <a:avLst/>
          </a:prstGeom>
        </p:spPr>
      </p:pic>
      <p:sp>
        <p:nvSpPr>
          <p:cNvPr id="15" name="TextBox 14">
            <a:extLst>
              <a:ext uri="{FF2B5EF4-FFF2-40B4-BE49-F238E27FC236}">
                <a16:creationId xmlns:a16="http://schemas.microsoft.com/office/drawing/2014/main" id="{E6A23A5B-74FA-443A-9246-A9B5CAB1159A}"/>
              </a:ext>
            </a:extLst>
          </p:cNvPr>
          <p:cNvSpPr txBox="1"/>
          <p:nvPr/>
        </p:nvSpPr>
        <p:spPr>
          <a:xfrm>
            <a:off x="6995394" y="6657544"/>
            <a:ext cx="2590800"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pl-PL" sz="14000" b="1" i="0" u="none" strike="noStrike" cap="none" spc="0" normalizeH="0" baseline="0" dirty="0">
                <a:ln>
                  <a:noFill/>
                </a:ln>
                <a:solidFill>
                  <a:srgbClr val="000000"/>
                </a:solidFill>
                <a:effectLst/>
                <a:uFillTx/>
                <a:latin typeface="Cera"/>
                <a:sym typeface="Helvetica Neue"/>
              </a:rPr>
              <a:t>+</a:t>
            </a:r>
            <a:endParaRPr kumimoji="0" lang="el-GR" sz="14000" b="1" i="0" u="none" strike="noStrike" cap="none" spc="0" normalizeH="0" baseline="0" dirty="0">
              <a:ln>
                <a:noFill/>
              </a:ln>
              <a:solidFill>
                <a:srgbClr val="000000"/>
              </a:solidFill>
              <a:effectLst/>
              <a:uFillTx/>
              <a:latin typeface="Cera"/>
              <a:sym typeface="Helvetica Neue"/>
            </a:endParaRPr>
          </a:p>
        </p:txBody>
      </p:sp>
      <p:sp>
        <p:nvSpPr>
          <p:cNvPr id="12" name="Βέλος: Καμπύλο προς τα επάνω 11">
            <a:extLst>
              <a:ext uri="{FF2B5EF4-FFF2-40B4-BE49-F238E27FC236}">
                <a16:creationId xmlns:a16="http://schemas.microsoft.com/office/drawing/2014/main" id="{6807DA8C-4609-45AC-BE8C-37F0F01DB62F}"/>
              </a:ext>
            </a:extLst>
          </p:cNvPr>
          <p:cNvSpPr/>
          <p:nvPr/>
        </p:nvSpPr>
        <p:spPr>
          <a:xfrm rot="10293866">
            <a:off x="3061098" y="5147746"/>
            <a:ext cx="2438400" cy="492443"/>
          </a:xfrm>
          <a:prstGeom prst="curvedUp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chemeClr val="tx1"/>
              </a:solidFill>
              <a:effectLst/>
              <a:uFillTx/>
              <a:latin typeface="+mn-lt"/>
              <a:ea typeface="+mn-ea"/>
              <a:cs typeface="+mn-cs"/>
              <a:sym typeface="Helvetica Neue Medium"/>
            </a:endParaRPr>
          </a:p>
        </p:txBody>
      </p:sp>
      <p:sp>
        <p:nvSpPr>
          <p:cNvPr id="13" name="Βέλος: Επάνω 12">
            <a:extLst>
              <a:ext uri="{FF2B5EF4-FFF2-40B4-BE49-F238E27FC236}">
                <a16:creationId xmlns:a16="http://schemas.microsoft.com/office/drawing/2014/main" id="{58E8360F-77BD-4725-ADB5-CFA06D100A8F}"/>
              </a:ext>
            </a:extLst>
          </p:cNvPr>
          <p:cNvSpPr/>
          <p:nvPr/>
        </p:nvSpPr>
        <p:spPr>
          <a:xfrm>
            <a:off x="10075906" y="7377844"/>
            <a:ext cx="244126" cy="849086"/>
          </a:xfrm>
          <a:prstGeom prst="upArrow">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9" name="Picture 7" descr="noun_410788_cc.png">
            <a:extLst>
              <a:ext uri="{FF2B5EF4-FFF2-40B4-BE49-F238E27FC236}">
                <a16:creationId xmlns:a16="http://schemas.microsoft.com/office/drawing/2014/main" id="{C0099085-55F2-4C6E-920A-9D873E33ED6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050"/>
          <a:stretch/>
        </p:blipFill>
        <p:spPr bwMode="auto">
          <a:xfrm>
            <a:off x="4048803" y="7292033"/>
            <a:ext cx="1184165" cy="93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374091"/>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2C200BD-6880-4613-BFDF-450FF801151C}"/>
              </a:ext>
            </a:extLst>
          </p:cNvPr>
          <p:cNvSpPr/>
          <p:nvPr/>
        </p:nvSpPr>
        <p:spPr>
          <a:xfrm>
            <a:off x="294216" y="400050"/>
            <a:ext cx="23795567" cy="12915900"/>
          </a:xfrm>
          <a:prstGeom prst="rect">
            <a:avLst/>
          </a:prstGeom>
          <a:solidFill>
            <a:srgbClr val="11A2C3"/>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sp>
        <p:nvSpPr>
          <p:cNvPr id="2"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9690F092-C418-41EB-9650-A13D11A4BA6B}"/>
              </a:ext>
            </a:extLst>
          </p:cNvPr>
          <p:cNvSpPr txBox="1"/>
          <p:nvPr/>
        </p:nvSpPr>
        <p:spPr>
          <a:xfrm>
            <a:off x="4870174" y="5823614"/>
            <a:ext cx="15240000" cy="206877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All users are not equal, and you need to optimize for retention accordingly</a:t>
            </a:r>
          </a:p>
        </p:txBody>
      </p:sp>
    </p:spTree>
    <p:extLst>
      <p:ext uri="{BB962C8B-B14F-4D97-AF65-F5344CB8AC3E}">
        <p14:creationId xmlns:p14="http://schemas.microsoft.com/office/powerpoint/2010/main" val="323985100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562">
            <a:extLst>
              <a:ext uri="{FF2B5EF4-FFF2-40B4-BE49-F238E27FC236}">
                <a16:creationId xmlns:a16="http://schemas.microsoft.com/office/drawing/2014/main" id="{BD547B6F-BA33-45C8-BE9D-0D7167DBECB4}"/>
              </a:ext>
            </a:extLst>
          </p:cNvPr>
          <p:cNvSpPr/>
          <p:nvPr/>
        </p:nvSpPr>
        <p:spPr>
          <a:xfrm>
            <a:off x="254000" y="254000"/>
            <a:ext cx="23876000" cy="13208000"/>
          </a:xfrm>
          <a:prstGeom prst="rect">
            <a:avLst/>
          </a:prstGeom>
          <a:solidFill>
            <a:srgbClr val="EBEBEB">
              <a:alpha val="49800"/>
            </a:srgbClr>
          </a:solidFill>
          <a:ln>
            <a:noFill/>
          </a:ln>
        </p:spPr>
        <p:txBody>
          <a:bodyPr wrap="square" lIns="50800" tIns="50800" rIns="50800" bIns="50800" anchor="ctr" anchorCtr="0">
            <a:noAutofit/>
          </a:bodyPr>
          <a:lstStyle/>
          <a:p>
            <a:pPr indent="-321737">
              <a:buClr>
                <a:srgbClr val="FFFFFF"/>
              </a:buClr>
              <a:buSzPct val="100000"/>
            </a:pPr>
            <a:endParaRPr sz="5067" b="0">
              <a:latin typeface="Helvetica Neue Light"/>
              <a:ea typeface="Helvetica Neue Light"/>
              <a:cs typeface="Helvetica Neue Light"/>
              <a:sym typeface="Helvetica Neue Light"/>
            </a:endParaRPr>
          </a:p>
        </p:txBody>
      </p:sp>
      <p:sp>
        <p:nvSpPr>
          <p:cNvPr id="413" name="Shape"/>
          <p:cNvSpPr/>
          <p:nvPr/>
        </p:nvSpPr>
        <p:spPr>
          <a:xfrm>
            <a:off x="0" y="0"/>
            <a:ext cx="24384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25" y="400"/>
                </a:moveTo>
                <a:lnTo>
                  <a:pt x="21375" y="400"/>
                </a:lnTo>
                <a:lnTo>
                  <a:pt x="21375" y="21200"/>
                </a:lnTo>
                <a:lnTo>
                  <a:pt x="225" y="21200"/>
                </a:lnTo>
                <a:lnTo>
                  <a:pt x="225" y="400"/>
                </a:lnTo>
                <a:close/>
              </a:path>
            </a:pathLst>
          </a:custGeom>
          <a:solidFill>
            <a:srgbClr val="FFFFFF"/>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pic>
        <p:nvPicPr>
          <p:cNvPr id="414" name="Image" descr="Image"/>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
        <p:nvSpPr>
          <p:cNvPr id="30"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59D6D77D-0E98-4DFF-8B37-BAEAA114C725}"/>
              </a:ext>
            </a:extLst>
          </p:cNvPr>
          <p:cNvSpPr txBox="1"/>
          <p:nvPr/>
        </p:nvSpPr>
        <p:spPr>
          <a:xfrm>
            <a:off x="4444678" y="677762"/>
            <a:ext cx="15240000" cy="213391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Your Customers LTV hiding between your data</a:t>
            </a:r>
          </a:p>
        </p:txBody>
      </p:sp>
      <p:sp>
        <p:nvSpPr>
          <p:cNvPr id="5" name="Ορθογώνιο 4">
            <a:extLst>
              <a:ext uri="{FF2B5EF4-FFF2-40B4-BE49-F238E27FC236}">
                <a16:creationId xmlns:a16="http://schemas.microsoft.com/office/drawing/2014/main" id="{AD940597-CD04-4BF6-A20C-A8D9D746C74A}"/>
              </a:ext>
            </a:extLst>
          </p:cNvPr>
          <p:cNvSpPr/>
          <p:nvPr/>
        </p:nvSpPr>
        <p:spPr>
          <a:xfrm>
            <a:off x="3056669" y="9715905"/>
            <a:ext cx="1626156" cy="710964"/>
          </a:xfrm>
          <a:prstGeom prst="rect">
            <a:avLst/>
          </a:prstGeom>
        </p:spPr>
        <p:txBody>
          <a:bodyPr wrap="square">
            <a:spAutoFit/>
          </a:bodyPr>
          <a:lstStyle/>
          <a:p>
            <a:pPr marL="6350" lvl="0" algn="l">
              <a:lnSpc>
                <a:spcPct val="120000"/>
              </a:lnSpc>
              <a:buClr>
                <a:srgbClr val="222222"/>
              </a:buClr>
              <a:buSzPct val="100000"/>
            </a:pPr>
            <a:r>
              <a:rPr lang="en-US" sz="3600" b="0" dirty="0">
                <a:solidFill>
                  <a:srgbClr val="11A2C3"/>
                </a:solidFill>
                <a:latin typeface="Cera PRO Black" panose="00000A00000000000000" pitchFamily="2" charset="0"/>
                <a:ea typeface="Arial"/>
                <a:cs typeface="Arial"/>
                <a:sym typeface="Arial"/>
              </a:rPr>
              <a:t>CRM</a:t>
            </a:r>
            <a:endParaRPr lang="en" sz="3600" b="0" dirty="0">
              <a:solidFill>
                <a:srgbClr val="11A2C3"/>
              </a:solidFill>
              <a:latin typeface="Cera"/>
              <a:ea typeface="Arial"/>
              <a:cs typeface="Arial"/>
              <a:sym typeface="Arial"/>
            </a:endParaRPr>
          </a:p>
        </p:txBody>
      </p:sp>
      <p:sp>
        <p:nvSpPr>
          <p:cNvPr id="6" name="Ορθογώνιο 5">
            <a:extLst>
              <a:ext uri="{FF2B5EF4-FFF2-40B4-BE49-F238E27FC236}">
                <a16:creationId xmlns:a16="http://schemas.microsoft.com/office/drawing/2014/main" id="{5F242C8B-5208-42D6-B321-9874256D7EBD}"/>
              </a:ext>
            </a:extLst>
          </p:cNvPr>
          <p:cNvSpPr/>
          <p:nvPr/>
        </p:nvSpPr>
        <p:spPr>
          <a:xfrm>
            <a:off x="1328974" y="4802006"/>
            <a:ext cx="3353851" cy="710964"/>
          </a:xfrm>
          <a:prstGeom prst="rect">
            <a:avLst/>
          </a:prstGeom>
        </p:spPr>
        <p:txBody>
          <a:bodyPr wrap="square">
            <a:spAutoFit/>
          </a:bodyPr>
          <a:lstStyle/>
          <a:p>
            <a:pPr marL="6350" lvl="0" algn="l">
              <a:lnSpc>
                <a:spcPct val="120000"/>
              </a:lnSpc>
              <a:buClr>
                <a:srgbClr val="222222"/>
              </a:buClr>
              <a:buSzPct val="100000"/>
            </a:pPr>
            <a:r>
              <a:rPr lang="en-US" sz="3600" dirty="0">
                <a:solidFill>
                  <a:srgbClr val="11A2C3"/>
                </a:solidFill>
                <a:latin typeface="Cera PRO Black" panose="00000A00000000000000" pitchFamily="2" charset="0"/>
                <a:ea typeface="Arial"/>
                <a:cs typeface="Arial"/>
                <a:sym typeface="Arial"/>
              </a:rPr>
              <a:t>Web Analytics</a:t>
            </a:r>
            <a:endParaRPr lang="en" sz="3600" b="0" dirty="0">
              <a:solidFill>
                <a:srgbClr val="11A2C3"/>
              </a:solidFill>
              <a:latin typeface="Cera"/>
              <a:ea typeface="Arial"/>
              <a:cs typeface="Arial"/>
              <a:sym typeface="Arial"/>
            </a:endParaRPr>
          </a:p>
        </p:txBody>
      </p:sp>
      <p:sp>
        <p:nvSpPr>
          <p:cNvPr id="7" name="Ορθογώνιο 6">
            <a:extLst>
              <a:ext uri="{FF2B5EF4-FFF2-40B4-BE49-F238E27FC236}">
                <a16:creationId xmlns:a16="http://schemas.microsoft.com/office/drawing/2014/main" id="{2279053A-2F38-4833-A74F-2A2FDFE73358}"/>
              </a:ext>
            </a:extLst>
          </p:cNvPr>
          <p:cNvSpPr/>
          <p:nvPr/>
        </p:nvSpPr>
        <p:spPr>
          <a:xfrm>
            <a:off x="1266312" y="7245643"/>
            <a:ext cx="3353850" cy="710964"/>
          </a:xfrm>
          <a:prstGeom prst="rect">
            <a:avLst/>
          </a:prstGeom>
        </p:spPr>
        <p:txBody>
          <a:bodyPr wrap="square">
            <a:spAutoFit/>
          </a:bodyPr>
          <a:lstStyle/>
          <a:p>
            <a:pPr marL="6350" lvl="0" algn="l">
              <a:lnSpc>
                <a:spcPct val="120000"/>
              </a:lnSpc>
              <a:buClr>
                <a:srgbClr val="222222"/>
              </a:buClr>
              <a:buSzPct val="100000"/>
            </a:pPr>
            <a:r>
              <a:rPr lang="en-US" sz="3600" b="0" dirty="0">
                <a:solidFill>
                  <a:srgbClr val="11A2C3"/>
                </a:solidFill>
                <a:latin typeface="Cera PRO Black" panose="00000A00000000000000" pitchFamily="2" charset="0"/>
                <a:ea typeface="Arial"/>
                <a:cs typeface="Arial"/>
                <a:sym typeface="Arial"/>
              </a:rPr>
              <a:t>Social Media</a:t>
            </a:r>
            <a:endParaRPr lang="en" sz="3600" b="0" dirty="0">
              <a:solidFill>
                <a:srgbClr val="11A2C3"/>
              </a:solidFill>
              <a:latin typeface="Cera"/>
              <a:ea typeface="Arial"/>
              <a:cs typeface="Arial"/>
              <a:sym typeface="Arial"/>
            </a:endParaRPr>
          </a:p>
        </p:txBody>
      </p:sp>
      <p:grpSp>
        <p:nvGrpSpPr>
          <p:cNvPr id="8" name="Ομάδα 7">
            <a:extLst>
              <a:ext uri="{FF2B5EF4-FFF2-40B4-BE49-F238E27FC236}">
                <a16:creationId xmlns:a16="http://schemas.microsoft.com/office/drawing/2014/main" id="{3B95C631-7A11-44B2-92FE-2BF8A5EFB9B4}"/>
              </a:ext>
            </a:extLst>
          </p:cNvPr>
          <p:cNvGrpSpPr/>
          <p:nvPr/>
        </p:nvGrpSpPr>
        <p:grpSpPr>
          <a:xfrm>
            <a:off x="6897172" y="3534069"/>
            <a:ext cx="9636910" cy="8920029"/>
            <a:chOff x="4874162" y="3468892"/>
            <a:chExt cx="9636910" cy="8920029"/>
          </a:xfrm>
        </p:grpSpPr>
        <p:sp>
          <p:nvSpPr>
            <p:cNvPr id="2" name="Οβάλ 1">
              <a:extLst>
                <a:ext uri="{FF2B5EF4-FFF2-40B4-BE49-F238E27FC236}">
                  <a16:creationId xmlns:a16="http://schemas.microsoft.com/office/drawing/2014/main" id="{08B97670-6A2E-4F7F-8C62-FBFD5C789AEC}"/>
                </a:ext>
              </a:extLst>
            </p:cNvPr>
            <p:cNvSpPr/>
            <p:nvPr/>
          </p:nvSpPr>
          <p:spPr>
            <a:xfrm>
              <a:off x="4874162" y="3468892"/>
              <a:ext cx="9636910" cy="8920029"/>
            </a:xfrm>
            <a:prstGeom prst="ellipse">
              <a:avLst/>
            </a:prstGeom>
            <a:noFill/>
            <a:ln w="76200" cap="flat">
              <a:solidFill>
                <a:srgbClr val="11A2C3"/>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0" name="Εικόνα 9">
              <a:extLst>
                <a:ext uri="{FF2B5EF4-FFF2-40B4-BE49-F238E27FC236}">
                  <a16:creationId xmlns:a16="http://schemas.microsoft.com/office/drawing/2014/main" id="{C1BE2BDC-907A-410F-B2E9-BF3503051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940" y="5308424"/>
              <a:ext cx="7191687" cy="5090745"/>
            </a:xfrm>
            <a:prstGeom prst="rect">
              <a:avLst/>
            </a:prstGeom>
            <a:ln>
              <a:solidFill>
                <a:srgbClr val="11A2C3"/>
              </a:solidFill>
            </a:ln>
          </p:spPr>
        </p:pic>
      </p:grpSp>
      <p:sp>
        <p:nvSpPr>
          <p:cNvPr id="11" name="Ορθογώνιο 10">
            <a:extLst>
              <a:ext uri="{FF2B5EF4-FFF2-40B4-BE49-F238E27FC236}">
                <a16:creationId xmlns:a16="http://schemas.microsoft.com/office/drawing/2014/main" id="{BEE2418D-DC1F-4B7A-B39D-A39CCA26355B}"/>
              </a:ext>
            </a:extLst>
          </p:cNvPr>
          <p:cNvSpPr/>
          <p:nvPr/>
        </p:nvSpPr>
        <p:spPr>
          <a:xfrm>
            <a:off x="5480901" y="3129749"/>
            <a:ext cx="1626156" cy="710964"/>
          </a:xfrm>
          <a:prstGeom prst="rect">
            <a:avLst/>
          </a:prstGeom>
        </p:spPr>
        <p:txBody>
          <a:bodyPr wrap="square">
            <a:spAutoFit/>
          </a:bodyPr>
          <a:lstStyle/>
          <a:p>
            <a:pPr marL="6350" lvl="0" algn="l">
              <a:lnSpc>
                <a:spcPct val="120000"/>
              </a:lnSpc>
              <a:buClr>
                <a:srgbClr val="222222"/>
              </a:buClr>
              <a:buSzPct val="100000"/>
            </a:pPr>
            <a:r>
              <a:rPr lang="en-US" sz="3600" b="0" dirty="0">
                <a:solidFill>
                  <a:srgbClr val="11A2C3"/>
                </a:solidFill>
                <a:latin typeface="Cera PRO Black" panose="00000A00000000000000" pitchFamily="2" charset="0"/>
                <a:ea typeface="Arial"/>
                <a:cs typeface="Arial"/>
                <a:sym typeface="Arial"/>
              </a:rPr>
              <a:t>CMS</a:t>
            </a:r>
            <a:endParaRPr lang="en" sz="3600" b="0" dirty="0">
              <a:solidFill>
                <a:srgbClr val="11A2C3"/>
              </a:solidFill>
              <a:latin typeface="Cera"/>
              <a:ea typeface="Arial"/>
              <a:cs typeface="Arial"/>
              <a:sym typeface="Arial"/>
            </a:endParaRPr>
          </a:p>
        </p:txBody>
      </p:sp>
      <p:sp>
        <p:nvSpPr>
          <p:cNvPr id="13" name="Ορθογώνιο 12">
            <a:extLst>
              <a:ext uri="{FF2B5EF4-FFF2-40B4-BE49-F238E27FC236}">
                <a16:creationId xmlns:a16="http://schemas.microsoft.com/office/drawing/2014/main" id="{F50BFB15-7021-4793-9E71-E52ABC2F1E94}"/>
              </a:ext>
            </a:extLst>
          </p:cNvPr>
          <p:cNvSpPr/>
          <p:nvPr/>
        </p:nvSpPr>
        <p:spPr>
          <a:xfrm>
            <a:off x="5350042" y="11137774"/>
            <a:ext cx="1626156" cy="710964"/>
          </a:xfrm>
          <a:prstGeom prst="rect">
            <a:avLst/>
          </a:prstGeom>
        </p:spPr>
        <p:txBody>
          <a:bodyPr wrap="square">
            <a:spAutoFit/>
          </a:bodyPr>
          <a:lstStyle/>
          <a:p>
            <a:pPr marL="6350" lvl="0" algn="l">
              <a:lnSpc>
                <a:spcPct val="120000"/>
              </a:lnSpc>
              <a:buClr>
                <a:srgbClr val="222222"/>
              </a:buClr>
              <a:buSzPct val="100000"/>
            </a:pPr>
            <a:r>
              <a:rPr lang="en-US" sz="3600" b="0" dirty="0">
                <a:solidFill>
                  <a:srgbClr val="11A2C3"/>
                </a:solidFill>
                <a:latin typeface="Cera PRO Black" panose="00000A00000000000000" pitchFamily="2" charset="0"/>
                <a:ea typeface="Arial"/>
                <a:cs typeface="Arial"/>
                <a:sym typeface="Arial"/>
              </a:rPr>
              <a:t>Ads</a:t>
            </a:r>
            <a:endParaRPr lang="en" sz="3600" b="0" dirty="0">
              <a:solidFill>
                <a:srgbClr val="11A2C3"/>
              </a:solidFill>
              <a:latin typeface="Cera"/>
              <a:ea typeface="Arial"/>
              <a:cs typeface="Arial"/>
              <a:sym typeface="Arial"/>
            </a:endParaRPr>
          </a:p>
        </p:txBody>
      </p:sp>
      <p:pic>
        <p:nvPicPr>
          <p:cNvPr id="4" name="Εικόνα 3">
            <a:extLst>
              <a:ext uri="{FF2B5EF4-FFF2-40B4-BE49-F238E27FC236}">
                <a16:creationId xmlns:a16="http://schemas.microsoft.com/office/drawing/2014/main" id="{C96408A5-1CA0-43A4-9E04-2586A8BA2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8593" y="6013231"/>
            <a:ext cx="3810000" cy="3810000"/>
          </a:xfrm>
          <a:prstGeom prst="rect">
            <a:avLst/>
          </a:prstGeom>
        </p:spPr>
      </p:pic>
      <p:cxnSp>
        <p:nvCxnSpPr>
          <p:cNvPr id="15" name="Ευθεία γραμμή σύνδεσης 14">
            <a:extLst>
              <a:ext uri="{FF2B5EF4-FFF2-40B4-BE49-F238E27FC236}">
                <a16:creationId xmlns:a16="http://schemas.microsoft.com/office/drawing/2014/main" id="{016C59E9-3A4F-4CB7-AC0B-431540F86C76}"/>
              </a:ext>
            </a:extLst>
          </p:cNvPr>
          <p:cNvCxnSpPr>
            <a:cxnSpLocks/>
          </p:cNvCxnSpPr>
          <p:nvPr/>
        </p:nvCxnSpPr>
        <p:spPr>
          <a:xfrm flipH="1" flipV="1">
            <a:off x="6643171" y="3743983"/>
            <a:ext cx="1516782" cy="1058025"/>
          </a:xfrm>
          <a:prstGeom prst="line">
            <a:avLst/>
          </a:prstGeom>
          <a:ln w="9525" cap="flat" cmpd="sng" algn="ctr">
            <a:solidFill>
              <a:srgbClr val="11A2C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Ευθεία γραμμή σύνδεσης 19">
            <a:extLst>
              <a:ext uri="{FF2B5EF4-FFF2-40B4-BE49-F238E27FC236}">
                <a16:creationId xmlns:a16="http://schemas.microsoft.com/office/drawing/2014/main" id="{75C30ECF-D3B9-4F0B-BBFF-E421392D435C}"/>
              </a:ext>
            </a:extLst>
          </p:cNvPr>
          <p:cNvCxnSpPr>
            <a:cxnSpLocks/>
          </p:cNvCxnSpPr>
          <p:nvPr/>
        </p:nvCxnSpPr>
        <p:spPr>
          <a:xfrm flipH="1" flipV="1">
            <a:off x="4823286" y="5346505"/>
            <a:ext cx="2283771" cy="1105506"/>
          </a:xfrm>
          <a:prstGeom prst="line">
            <a:avLst/>
          </a:prstGeom>
          <a:ln w="9525" cap="flat" cmpd="sng" algn="ctr">
            <a:solidFill>
              <a:srgbClr val="11A2C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Ευθεία γραμμή σύνδεσης 22">
            <a:extLst>
              <a:ext uri="{FF2B5EF4-FFF2-40B4-BE49-F238E27FC236}">
                <a16:creationId xmlns:a16="http://schemas.microsoft.com/office/drawing/2014/main" id="{26FDB109-BF1D-492A-AAEF-BDFE98FC8910}"/>
              </a:ext>
            </a:extLst>
          </p:cNvPr>
          <p:cNvCxnSpPr>
            <a:cxnSpLocks/>
          </p:cNvCxnSpPr>
          <p:nvPr/>
        </p:nvCxnSpPr>
        <p:spPr>
          <a:xfrm flipH="1" flipV="1">
            <a:off x="4444678" y="7679598"/>
            <a:ext cx="2452494" cy="477267"/>
          </a:xfrm>
          <a:prstGeom prst="line">
            <a:avLst/>
          </a:prstGeom>
          <a:ln w="9525" cap="flat" cmpd="sng" algn="ctr">
            <a:solidFill>
              <a:srgbClr val="11A2C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Ευθεία γραμμή σύνδεσης 27">
            <a:extLst>
              <a:ext uri="{FF2B5EF4-FFF2-40B4-BE49-F238E27FC236}">
                <a16:creationId xmlns:a16="http://schemas.microsoft.com/office/drawing/2014/main" id="{715D3185-267C-467E-9E08-E8A164797EE0}"/>
              </a:ext>
            </a:extLst>
          </p:cNvPr>
          <p:cNvCxnSpPr>
            <a:cxnSpLocks/>
          </p:cNvCxnSpPr>
          <p:nvPr/>
        </p:nvCxnSpPr>
        <p:spPr>
          <a:xfrm flipH="1">
            <a:off x="4282054" y="9327229"/>
            <a:ext cx="2825003" cy="799052"/>
          </a:xfrm>
          <a:prstGeom prst="line">
            <a:avLst/>
          </a:prstGeom>
          <a:ln w="9525" cap="flat" cmpd="sng" algn="ctr">
            <a:solidFill>
              <a:srgbClr val="11A2C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Ευθεία γραμμή σύνδεσης 30">
            <a:extLst>
              <a:ext uri="{FF2B5EF4-FFF2-40B4-BE49-F238E27FC236}">
                <a16:creationId xmlns:a16="http://schemas.microsoft.com/office/drawing/2014/main" id="{239A8345-B1AF-4C64-A300-E185BDEE52EC}"/>
              </a:ext>
            </a:extLst>
          </p:cNvPr>
          <p:cNvCxnSpPr>
            <a:cxnSpLocks/>
          </p:cNvCxnSpPr>
          <p:nvPr/>
        </p:nvCxnSpPr>
        <p:spPr>
          <a:xfrm flipH="1">
            <a:off x="6293980" y="10380281"/>
            <a:ext cx="1191514" cy="815143"/>
          </a:xfrm>
          <a:prstGeom prst="line">
            <a:avLst/>
          </a:prstGeom>
          <a:ln w="9525" cap="flat" cmpd="sng" algn="ctr">
            <a:solidFill>
              <a:srgbClr val="11A2C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Ευθεία γραμμή σύνδεσης 35">
            <a:extLst>
              <a:ext uri="{FF2B5EF4-FFF2-40B4-BE49-F238E27FC236}">
                <a16:creationId xmlns:a16="http://schemas.microsoft.com/office/drawing/2014/main" id="{9B471F3E-47BF-48C5-8183-5D51EBF31969}"/>
              </a:ext>
            </a:extLst>
          </p:cNvPr>
          <p:cNvCxnSpPr>
            <a:cxnSpLocks/>
          </p:cNvCxnSpPr>
          <p:nvPr/>
        </p:nvCxnSpPr>
        <p:spPr>
          <a:xfrm flipH="1">
            <a:off x="16614415" y="7918231"/>
            <a:ext cx="1466797" cy="1"/>
          </a:xfrm>
          <a:prstGeom prst="line">
            <a:avLst/>
          </a:prstGeom>
          <a:ln w="9525" cap="flat" cmpd="sng" algn="ctr">
            <a:solidFill>
              <a:srgbClr val="11A2C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75278077"/>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p:cNvSpPr/>
          <p:nvPr/>
        </p:nvSpPr>
        <p:spPr>
          <a:xfrm>
            <a:off x="0" y="0"/>
            <a:ext cx="24384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25" y="400"/>
                </a:moveTo>
                <a:lnTo>
                  <a:pt x="21375" y="400"/>
                </a:lnTo>
                <a:lnTo>
                  <a:pt x="21375" y="21200"/>
                </a:lnTo>
                <a:lnTo>
                  <a:pt x="225" y="21200"/>
                </a:lnTo>
                <a:lnTo>
                  <a:pt x="225" y="400"/>
                </a:lnTo>
                <a:close/>
              </a:path>
            </a:pathLst>
          </a:custGeom>
          <a:solidFill>
            <a:srgbClr val="FFFFFF"/>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pic>
        <p:nvPicPr>
          <p:cNvPr id="414" name="Image" descr="Image"/>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
        <p:nvSpPr>
          <p:cNvPr id="30"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59D6D77D-0E98-4DFF-8B37-BAEAA114C725}"/>
              </a:ext>
            </a:extLst>
          </p:cNvPr>
          <p:cNvSpPr txBox="1"/>
          <p:nvPr/>
        </p:nvSpPr>
        <p:spPr>
          <a:xfrm>
            <a:off x="4572000" y="469418"/>
            <a:ext cx="15240000" cy="1053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RFM model</a:t>
            </a:r>
          </a:p>
        </p:txBody>
      </p:sp>
      <p:sp>
        <p:nvSpPr>
          <p:cNvPr id="4" name="Ορθογώνιο 3">
            <a:extLst>
              <a:ext uri="{FF2B5EF4-FFF2-40B4-BE49-F238E27FC236}">
                <a16:creationId xmlns:a16="http://schemas.microsoft.com/office/drawing/2014/main" id="{3F9C29C8-3362-4672-B37A-5F3749592591}"/>
              </a:ext>
            </a:extLst>
          </p:cNvPr>
          <p:cNvSpPr/>
          <p:nvPr/>
        </p:nvSpPr>
        <p:spPr>
          <a:xfrm>
            <a:off x="12870894" y="11281257"/>
            <a:ext cx="8620897" cy="1865126"/>
          </a:xfrm>
          <a:prstGeom prst="rect">
            <a:avLst/>
          </a:prstGeom>
        </p:spPr>
        <p:txBody>
          <a:bodyPr wrap="square">
            <a:spAutoFit/>
          </a:bodyPr>
          <a:lstStyle/>
          <a:p>
            <a:pPr marL="6350" lvl="0" algn="l">
              <a:lnSpc>
                <a:spcPct val="120000"/>
              </a:lnSpc>
              <a:buClr>
                <a:srgbClr val="222222"/>
              </a:buClr>
              <a:buSzPct val="100000"/>
            </a:pPr>
            <a:r>
              <a:rPr lang="en" sz="3200" dirty="0">
                <a:solidFill>
                  <a:srgbClr val="222222"/>
                </a:solidFill>
                <a:latin typeface="Cera PRO Black" panose="00000A00000000000000" pitchFamily="2" charset="0"/>
                <a:ea typeface="Arial"/>
                <a:cs typeface="Arial"/>
                <a:sym typeface="Arial"/>
              </a:rPr>
              <a:t>Recency</a:t>
            </a:r>
            <a:r>
              <a:rPr lang="en" sz="3200" b="0" dirty="0">
                <a:solidFill>
                  <a:srgbClr val="222222"/>
                </a:solidFill>
                <a:latin typeface="Cera PRO Black" panose="00000A00000000000000" pitchFamily="2" charset="0"/>
                <a:ea typeface="Arial"/>
                <a:cs typeface="Arial"/>
                <a:sym typeface="Arial"/>
              </a:rPr>
              <a:t>: </a:t>
            </a:r>
            <a:r>
              <a:rPr lang="en" sz="3200" b="0" dirty="0">
                <a:solidFill>
                  <a:srgbClr val="222222"/>
                </a:solidFill>
                <a:latin typeface="Cera"/>
                <a:ea typeface="Arial"/>
                <a:cs typeface="Arial"/>
                <a:sym typeface="Arial"/>
              </a:rPr>
              <a:t>how recently did the customer purchase? / the time when they last placed an order</a:t>
            </a:r>
          </a:p>
        </p:txBody>
      </p:sp>
      <p:sp>
        <p:nvSpPr>
          <p:cNvPr id="5" name="Ορθογώνιο 4">
            <a:extLst>
              <a:ext uri="{FF2B5EF4-FFF2-40B4-BE49-F238E27FC236}">
                <a16:creationId xmlns:a16="http://schemas.microsoft.com/office/drawing/2014/main" id="{9AE87F5F-DD71-4A4F-90E2-E00B42B5AB5B}"/>
              </a:ext>
            </a:extLst>
          </p:cNvPr>
          <p:cNvSpPr/>
          <p:nvPr/>
        </p:nvSpPr>
        <p:spPr>
          <a:xfrm>
            <a:off x="1079157" y="1797937"/>
            <a:ext cx="6965823" cy="1865126"/>
          </a:xfrm>
          <a:prstGeom prst="rect">
            <a:avLst/>
          </a:prstGeom>
        </p:spPr>
        <p:txBody>
          <a:bodyPr wrap="square">
            <a:spAutoFit/>
          </a:bodyPr>
          <a:lstStyle/>
          <a:p>
            <a:pPr marL="6350" lvl="0" algn="l">
              <a:lnSpc>
                <a:spcPct val="120000"/>
              </a:lnSpc>
              <a:buClr>
                <a:srgbClr val="222222"/>
              </a:buClr>
              <a:buSzPct val="100000"/>
            </a:pPr>
            <a:r>
              <a:rPr lang="en" sz="3200" dirty="0">
                <a:solidFill>
                  <a:srgbClr val="222222"/>
                </a:solidFill>
                <a:latin typeface="Cera PRO Black" panose="00000A00000000000000" pitchFamily="2" charset="0"/>
                <a:ea typeface="Arial"/>
                <a:cs typeface="Arial"/>
                <a:sym typeface="Arial"/>
              </a:rPr>
              <a:t>Frequency</a:t>
            </a:r>
            <a:r>
              <a:rPr lang="en" sz="3200" b="0" dirty="0">
                <a:solidFill>
                  <a:srgbClr val="222222"/>
                </a:solidFill>
                <a:latin typeface="Cera"/>
                <a:ea typeface="Arial"/>
                <a:cs typeface="Arial"/>
                <a:sym typeface="Arial"/>
              </a:rPr>
              <a:t>:  how often do they purchase? / how many orders they have placed in the given period</a:t>
            </a:r>
          </a:p>
        </p:txBody>
      </p:sp>
      <p:sp>
        <p:nvSpPr>
          <p:cNvPr id="6" name="Ορθογώνιο 5">
            <a:extLst>
              <a:ext uri="{FF2B5EF4-FFF2-40B4-BE49-F238E27FC236}">
                <a16:creationId xmlns:a16="http://schemas.microsoft.com/office/drawing/2014/main" id="{FF5F5654-D0BC-4D6F-A0B4-76E35C4570EE}"/>
              </a:ext>
            </a:extLst>
          </p:cNvPr>
          <p:cNvSpPr/>
          <p:nvPr/>
        </p:nvSpPr>
        <p:spPr>
          <a:xfrm>
            <a:off x="369376" y="9689266"/>
            <a:ext cx="5064897" cy="3046988"/>
          </a:xfrm>
          <a:prstGeom prst="rect">
            <a:avLst/>
          </a:prstGeom>
        </p:spPr>
        <p:txBody>
          <a:bodyPr wrap="square">
            <a:spAutoFit/>
          </a:bodyPr>
          <a:lstStyle/>
          <a:p>
            <a:pPr marL="6350" lvl="0" algn="l">
              <a:lnSpc>
                <a:spcPct val="120000"/>
              </a:lnSpc>
              <a:buClr>
                <a:srgbClr val="222222"/>
              </a:buClr>
              <a:buSzPct val="100000"/>
            </a:pPr>
            <a:r>
              <a:rPr lang="en" sz="3200" dirty="0">
                <a:solidFill>
                  <a:srgbClr val="222222"/>
                </a:solidFill>
                <a:latin typeface="Cera PRO Black" panose="00000A00000000000000" pitchFamily="2" charset="0"/>
                <a:ea typeface="Arial"/>
                <a:cs typeface="Arial"/>
                <a:sym typeface="Arial"/>
              </a:rPr>
              <a:t>Monetary value: </a:t>
            </a:r>
            <a:r>
              <a:rPr lang="en" sz="3200" b="0" dirty="0">
                <a:solidFill>
                  <a:srgbClr val="222222"/>
                </a:solidFill>
                <a:latin typeface="Cera"/>
                <a:ea typeface="Arial"/>
                <a:cs typeface="Arial"/>
                <a:sym typeface="Arial"/>
              </a:rPr>
              <a:t>how much do they spend? / how many dollars they spent since their first purchase (Customer Lifetime Value)</a:t>
            </a:r>
          </a:p>
        </p:txBody>
      </p:sp>
      <p:sp>
        <p:nvSpPr>
          <p:cNvPr id="10" name="Circle">
            <a:extLst>
              <a:ext uri="{FF2B5EF4-FFF2-40B4-BE49-F238E27FC236}">
                <a16:creationId xmlns:a16="http://schemas.microsoft.com/office/drawing/2014/main" id="{990F4CF0-A9E6-48B1-BB1C-49ABB68C336B}"/>
              </a:ext>
            </a:extLst>
          </p:cNvPr>
          <p:cNvSpPr/>
          <p:nvPr/>
        </p:nvSpPr>
        <p:spPr>
          <a:xfrm>
            <a:off x="8723937" y="1797937"/>
            <a:ext cx="5997014" cy="5911132"/>
          </a:xfrm>
          <a:prstGeom prst="ellipse">
            <a:avLst/>
          </a:prstGeom>
          <a:solidFill>
            <a:srgbClr val="37ABC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Ορθογώνιο 6">
            <a:extLst>
              <a:ext uri="{FF2B5EF4-FFF2-40B4-BE49-F238E27FC236}">
                <a16:creationId xmlns:a16="http://schemas.microsoft.com/office/drawing/2014/main" id="{95A761D3-6FDA-484A-B12F-92F32EBDA850}"/>
              </a:ext>
            </a:extLst>
          </p:cNvPr>
          <p:cNvSpPr/>
          <p:nvPr/>
        </p:nvSpPr>
        <p:spPr>
          <a:xfrm>
            <a:off x="10728422" y="2730500"/>
            <a:ext cx="1988044" cy="523220"/>
          </a:xfrm>
          <a:prstGeom prst="rect">
            <a:avLst/>
          </a:prstGeom>
        </p:spPr>
        <p:txBody>
          <a:bodyPr wrap="none">
            <a:spAutoFit/>
          </a:bodyPr>
          <a:lstStyle/>
          <a:p>
            <a:r>
              <a:rPr lang="en" sz="2800" dirty="0">
                <a:solidFill>
                  <a:srgbClr val="222222"/>
                </a:solidFill>
                <a:latin typeface="Cera PRO Black" panose="00000A00000000000000" pitchFamily="2" charset="0"/>
                <a:ea typeface="Arial"/>
                <a:cs typeface="Arial"/>
                <a:sym typeface="Arial"/>
              </a:rPr>
              <a:t>Frequency</a:t>
            </a:r>
            <a:endParaRPr lang="el-GR" dirty="0"/>
          </a:p>
        </p:txBody>
      </p:sp>
      <p:sp>
        <p:nvSpPr>
          <p:cNvPr id="13" name="Circle">
            <a:extLst>
              <a:ext uri="{FF2B5EF4-FFF2-40B4-BE49-F238E27FC236}">
                <a16:creationId xmlns:a16="http://schemas.microsoft.com/office/drawing/2014/main" id="{22FA4B12-8E1D-46BC-BA21-76C0A0D9606E}"/>
              </a:ext>
            </a:extLst>
          </p:cNvPr>
          <p:cNvSpPr/>
          <p:nvPr/>
        </p:nvSpPr>
        <p:spPr>
          <a:xfrm>
            <a:off x="8876337" y="1950337"/>
            <a:ext cx="5997014" cy="5911132"/>
          </a:xfrm>
          <a:prstGeom prst="ellipse">
            <a:avLst/>
          </a:prstGeom>
          <a:solidFill>
            <a:srgbClr val="37ABC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 name="Circle">
            <a:extLst>
              <a:ext uri="{FF2B5EF4-FFF2-40B4-BE49-F238E27FC236}">
                <a16:creationId xmlns:a16="http://schemas.microsoft.com/office/drawing/2014/main" id="{A9C16CAE-C9AF-4F1E-AAF9-C6155AF35035}"/>
              </a:ext>
            </a:extLst>
          </p:cNvPr>
          <p:cNvSpPr/>
          <p:nvPr/>
        </p:nvSpPr>
        <p:spPr>
          <a:xfrm>
            <a:off x="8751075" y="1839545"/>
            <a:ext cx="5997014" cy="5911132"/>
          </a:xfrm>
          <a:prstGeom prst="ellipse">
            <a:avLst/>
          </a:prstGeom>
          <a:solidFill>
            <a:srgbClr val="11A2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Circle">
            <a:extLst>
              <a:ext uri="{FF2B5EF4-FFF2-40B4-BE49-F238E27FC236}">
                <a16:creationId xmlns:a16="http://schemas.microsoft.com/office/drawing/2014/main" id="{169912E1-57C2-44F5-907C-829B61CD31E8}"/>
              </a:ext>
            </a:extLst>
          </p:cNvPr>
          <p:cNvSpPr/>
          <p:nvPr/>
        </p:nvSpPr>
        <p:spPr>
          <a:xfrm>
            <a:off x="11564231" y="4987007"/>
            <a:ext cx="5997014" cy="5911132"/>
          </a:xfrm>
          <a:prstGeom prst="ellipse">
            <a:avLst/>
          </a:prstGeom>
          <a:solidFill>
            <a:schemeClr val="accent6">
              <a:lumMod val="75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 name="Circle">
            <a:extLst>
              <a:ext uri="{FF2B5EF4-FFF2-40B4-BE49-F238E27FC236}">
                <a16:creationId xmlns:a16="http://schemas.microsoft.com/office/drawing/2014/main" id="{295B2B1F-F389-47C6-88F7-7DD5D719DD25}"/>
              </a:ext>
            </a:extLst>
          </p:cNvPr>
          <p:cNvSpPr/>
          <p:nvPr/>
        </p:nvSpPr>
        <p:spPr>
          <a:xfrm>
            <a:off x="6316728" y="4877603"/>
            <a:ext cx="5997014" cy="5911132"/>
          </a:xfrm>
          <a:prstGeom prst="ellipse">
            <a:avLst/>
          </a:prstGeom>
          <a:solidFill>
            <a:schemeClr val="accent4">
              <a:lumMod val="75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Ορθογώνιο 7">
            <a:extLst>
              <a:ext uri="{FF2B5EF4-FFF2-40B4-BE49-F238E27FC236}">
                <a16:creationId xmlns:a16="http://schemas.microsoft.com/office/drawing/2014/main" id="{6F5F07C3-E2D9-4E74-95BA-976DAA013F7E}"/>
              </a:ext>
            </a:extLst>
          </p:cNvPr>
          <p:cNvSpPr/>
          <p:nvPr/>
        </p:nvSpPr>
        <p:spPr>
          <a:xfrm>
            <a:off x="10755560" y="2404045"/>
            <a:ext cx="1988044" cy="523220"/>
          </a:xfrm>
          <a:prstGeom prst="rect">
            <a:avLst/>
          </a:prstGeom>
        </p:spPr>
        <p:txBody>
          <a:bodyPr wrap="none">
            <a:spAutoFit/>
          </a:bodyPr>
          <a:lstStyle/>
          <a:p>
            <a:r>
              <a:rPr lang="en" sz="2800" dirty="0">
                <a:solidFill>
                  <a:srgbClr val="222222"/>
                </a:solidFill>
                <a:latin typeface="Cera PRO Black" panose="00000A00000000000000" pitchFamily="2" charset="0"/>
                <a:ea typeface="Arial"/>
                <a:cs typeface="Arial"/>
                <a:sym typeface="Arial"/>
              </a:rPr>
              <a:t>Frequency</a:t>
            </a:r>
            <a:endParaRPr lang="el-GR" dirty="0"/>
          </a:p>
        </p:txBody>
      </p:sp>
      <p:sp>
        <p:nvSpPr>
          <p:cNvPr id="9" name="Ορθογώνιο 8">
            <a:extLst>
              <a:ext uri="{FF2B5EF4-FFF2-40B4-BE49-F238E27FC236}">
                <a16:creationId xmlns:a16="http://schemas.microsoft.com/office/drawing/2014/main" id="{4D4FA462-B20F-4E88-901C-65E989A587DC}"/>
              </a:ext>
            </a:extLst>
          </p:cNvPr>
          <p:cNvSpPr/>
          <p:nvPr/>
        </p:nvSpPr>
        <p:spPr>
          <a:xfrm>
            <a:off x="13899251" y="5617062"/>
            <a:ext cx="1643399" cy="523220"/>
          </a:xfrm>
          <a:prstGeom prst="rect">
            <a:avLst/>
          </a:prstGeom>
        </p:spPr>
        <p:txBody>
          <a:bodyPr wrap="none">
            <a:spAutoFit/>
          </a:bodyPr>
          <a:lstStyle/>
          <a:p>
            <a:r>
              <a:rPr lang="en" sz="2800" dirty="0">
                <a:solidFill>
                  <a:srgbClr val="222222"/>
                </a:solidFill>
                <a:latin typeface="Cera PRO Black" panose="00000A00000000000000" pitchFamily="2" charset="0"/>
                <a:ea typeface="Arial"/>
                <a:cs typeface="Arial"/>
                <a:sym typeface="Arial"/>
              </a:rPr>
              <a:t>Recency</a:t>
            </a:r>
            <a:endParaRPr lang="el-GR" dirty="0"/>
          </a:p>
        </p:txBody>
      </p:sp>
      <p:sp>
        <p:nvSpPr>
          <p:cNvPr id="12" name="Ορθογώνιο 11">
            <a:extLst>
              <a:ext uri="{FF2B5EF4-FFF2-40B4-BE49-F238E27FC236}">
                <a16:creationId xmlns:a16="http://schemas.microsoft.com/office/drawing/2014/main" id="{00E5E8D8-7530-4784-970A-CE0093EC1C1E}"/>
              </a:ext>
            </a:extLst>
          </p:cNvPr>
          <p:cNvSpPr/>
          <p:nvPr/>
        </p:nvSpPr>
        <p:spPr>
          <a:xfrm>
            <a:off x="7876588" y="5617062"/>
            <a:ext cx="2840841" cy="523220"/>
          </a:xfrm>
          <a:prstGeom prst="rect">
            <a:avLst/>
          </a:prstGeom>
        </p:spPr>
        <p:txBody>
          <a:bodyPr wrap="none">
            <a:spAutoFit/>
          </a:bodyPr>
          <a:lstStyle/>
          <a:p>
            <a:r>
              <a:rPr lang="en" sz="2800" dirty="0">
                <a:solidFill>
                  <a:srgbClr val="222222"/>
                </a:solidFill>
                <a:latin typeface="Cera PRO Black" panose="00000A00000000000000" pitchFamily="2" charset="0"/>
                <a:ea typeface="Arial"/>
                <a:cs typeface="Arial"/>
                <a:sym typeface="Arial"/>
              </a:rPr>
              <a:t>Monetary value</a:t>
            </a:r>
            <a:endParaRPr lang="el-GR" dirty="0"/>
          </a:p>
        </p:txBody>
      </p:sp>
    </p:spTree>
    <p:extLst>
      <p:ext uri="{BB962C8B-B14F-4D97-AF65-F5344CB8AC3E}">
        <p14:creationId xmlns:p14="http://schemas.microsoft.com/office/powerpoint/2010/main" val="1425198421"/>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hoto-1454165804606-c3d57bc86b40_BW.jpg" descr="photo-1454165804606-c3d57bc86b40_BW.jpg"/>
          <p:cNvPicPr>
            <a:picLocks noChangeAspect="1"/>
          </p:cNvPicPr>
          <p:nvPr/>
        </p:nvPicPr>
        <p:blipFill>
          <a:blip r:embed="rId2">
            <a:extLst/>
          </a:blip>
          <a:stretch>
            <a:fillRect/>
          </a:stretch>
        </p:blipFill>
        <p:spPr>
          <a:xfrm>
            <a:off x="-94182" y="6367758"/>
            <a:ext cx="24675229" cy="16468033"/>
          </a:xfrm>
          <a:prstGeom prst="rect">
            <a:avLst/>
          </a:prstGeom>
          <a:ln w="12700">
            <a:miter lim="400000"/>
          </a:ln>
        </p:spPr>
      </p:pic>
      <p:sp>
        <p:nvSpPr>
          <p:cNvPr id="128" name="Rectangle"/>
          <p:cNvSpPr/>
          <p:nvPr/>
        </p:nvSpPr>
        <p:spPr>
          <a:xfrm>
            <a:off x="49316" y="6402982"/>
            <a:ext cx="24388233" cy="7617818"/>
          </a:xfrm>
          <a:prstGeom prst="rect">
            <a:avLst/>
          </a:prstGeom>
          <a:solidFill>
            <a:srgbClr val="0DA1C2">
              <a:alpha val="40000"/>
            </a:srgbClr>
          </a:solidFill>
          <a:ln w="12700">
            <a:miter lim="400000"/>
          </a:ln>
        </p:spPr>
        <p:txBody>
          <a:bodyPr lIns="50800" tIns="50800" rIns="50800" bIns="50800" anchor="ctr"/>
          <a:lstStyle/>
          <a:p>
            <a:pPr>
              <a:defRPr sz="3200">
                <a:solidFill>
                  <a:srgbClr val="FFFFFF"/>
                </a:solidFill>
              </a:defRPr>
            </a:pPr>
            <a:endParaRPr/>
          </a:p>
        </p:txBody>
      </p:sp>
      <p:sp>
        <p:nvSpPr>
          <p:cNvPr id="129" name="We’re a…"/>
          <p:cNvSpPr txBox="1"/>
          <p:nvPr/>
        </p:nvSpPr>
        <p:spPr>
          <a:xfrm>
            <a:off x="2537883" y="1881664"/>
            <a:ext cx="20242817" cy="2184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6800">
                <a:latin typeface="Cera PRO Black"/>
                <a:ea typeface="Cera PRO Black"/>
                <a:cs typeface="Cera PRO Black"/>
                <a:sym typeface="Cera PRO Black"/>
              </a:defRPr>
            </a:pPr>
            <a:r>
              <a:t>We’re a </a:t>
            </a:r>
          </a:p>
          <a:p>
            <a:pPr algn="l">
              <a:defRPr sz="6800">
                <a:latin typeface="Cera PRO Black"/>
                <a:ea typeface="Cera PRO Black"/>
                <a:cs typeface="Cera PRO Black"/>
                <a:sym typeface="Cera PRO Black"/>
              </a:defRPr>
            </a:pPr>
            <a:r>
              <a:t>digital consulting and implementation agency</a:t>
            </a:r>
          </a:p>
        </p:txBody>
      </p:sp>
      <p:sp>
        <p:nvSpPr>
          <p:cNvPr id="130" name="Shape"/>
          <p:cNvSpPr/>
          <p:nvPr/>
        </p:nvSpPr>
        <p:spPr>
          <a:xfrm>
            <a:off x="0" y="0"/>
            <a:ext cx="24384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25" y="400"/>
                </a:moveTo>
                <a:lnTo>
                  <a:pt x="21375" y="400"/>
                </a:lnTo>
                <a:lnTo>
                  <a:pt x="21375" y="21200"/>
                </a:lnTo>
                <a:lnTo>
                  <a:pt x="225" y="21200"/>
                </a:lnTo>
                <a:lnTo>
                  <a:pt x="225" y="400"/>
                </a:lnTo>
                <a:close/>
              </a:path>
            </a:pathLst>
          </a:custGeom>
          <a:solidFill>
            <a:srgbClr val="EEEEEE"/>
          </a:solidFill>
          <a:ln w="12700">
            <a:miter lim="400000"/>
          </a:ln>
        </p:spPr>
        <p:txBody>
          <a:bodyPr lIns="50800" tIns="50800" rIns="50800" bIns="50800" anchor="ctr"/>
          <a:lstStyle/>
          <a:p>
            <a:pPr>
              <a:defRPr sz="3200">
                <a:solidFill>
                  <a:srgbClr val="FFFFFF"/>
                </a:solidFill>
              </a:defRPr>
            </a:pPr>
            <a:endParaRPr/>
          </a:p>
        </p:txBody>
      </p:sp>
      <p:sp>
        <p:nvSpPr>
          <p:cNvPr id="131" name="Designing and building unique, results driven, user experience centered applications."/>
          <p:cNvSpPr txBox="1"/>
          <p:nvPr/>
        </p:nvSpPr>
        <p:spPr>
          <a:xfrm>
            <a:off x="2575983" y="4305300"/>
            <a:ext cx="19334898" cy="635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120000"/>
              </a:lnSpc>
              <a:defRPr sz="3500" spc="140">
                <a:solidFill>
                  <a:srgbClr val="0DA1C2"/>
                </a:solidFill>
                <a:latin typeface="Cera PRO Medium"/>
                <a:ea typeface="Cera PRO Medium"/>
                <a:cs typeface="Cera PRO Medium"/>
                <a:sym typeface="Cera PRO Medium"/>
              </a:defRPr>
            </a:lvl1pPr>
          </a:lstStyle>
          <a:p>
            <a:r>
              <a:t>Designing and building unique, results driven, user experience centered applications.</a:t>
            </a:r>
          </a:p>
        </p:txBody>
      </p:sp>
      <p:sp>
        <p:nvSpPr>
          <p:cNvPr id="132" name="Circle"/>
          <p:cNvSpPr/>
          <p:nvPr/>
        </p:nvSpPr>
        <p:spPr>
          <a:xfrm>
            <a:off x="2867989" y="7943205"/>
            <a:ext cx="3978772" cy="3978772"/>
          </a:xfrm>
          <a:prstGeom prst="ellipse">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133" name="Strategy"/>
          <p:cNvSpPr txBox="1"/>
          <p:nvPr/>
        </p:nvSpPr>
        <p:spPr>
          <a:xfrm>
            <a:off x="3713422" y="9657953"/>
            <a:ext cx="2287906" cy="5492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500" cap="all">
                <a:latin typeface="CeraGR-Black"/>
                <a:ea typeface="CeraGR-Black"/>
                <a:cs typeface="CeraGR-Black"/>
                <a:sym typeface="CeraGR-Black"/>
              </a:defRPr>
            </a:lvl1pPr>
          </a:lstStyle>
          <a:p>
            <a:r>
              <a:t>Strategy</a:t>
            </a:r>
          </a:p>
        </p:txBody>
      </p:sp>
      <p:sp>
        <p:nvSpPr>
          <p:cNvPr id="134" name="Circle"/>
          <p:cNvSpPr/>
          <p:nvPr/>
        </p:nvSpPr>
        <p:spPr>
          <a:xfrm>
            <a:off x="7757738" y="7943205"/>
            <a:ext cx="3978772" cy="3978772"/>
          </a:xfrm>
          <a:prstGeom prst="ellipse">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135" name="Circle"/>
          <p:cNvSpPr/>
          <p:nvPr/>
        </p:nvSpPr>
        <p:spPr>
          <a:xfrm>
            <a:off x="12647490" y="7943205"/>
            <a:ext cx="3978772" cy="3978772"/>
          </a:xfrm>
          <a:prstGeom prst="ellipse">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136" name="Circle"/>
          <p:cNvSpPr/>
          <p:nvPr/>
        </p:nvSpPr>
        <p:spPr>
          <a:xfrm>
            <a:off x="17537239" y="7943205"/>
            <a:ext cx="3978772" cy="3978772"/>
          </a:xfrm>
          <a:prstGeom prst="ellipse">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137" name="Creative"/>
          <p:cNvSpPr txBox="1"/>
          <p:nvPr/>
        </p:nvSpPr>
        <p:spPr>
          <a:xfrm>
            <a:off x="8653400" y="9657953"/>
            <a:ext cx="2187449" cy="5492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500" cap="all">
                <a:latin typeface="CeraGR-Black"/>
                <a:ea typeface="CeraGR-Black"/>
                <a:cs typeface="CeraGR-Black"/>
                <a:sym typeface="CeraGR-Black"/>
              </a:defRPr>
            </a:lvl1pPr>
          </a:lstStyle>
          <a:p>
            <a:r>
              <a:t>Creative</a:t>
            </a:r>
          </a:p>
        </p:txBody>
      </p:sp>
      <p:sp>
        <p:nvSpPr>
          <p:cNvPr id="138" name="Technology"/>
          <p:cNvSpPr txBox="1"/>
          <p:nvPr/>
        </p:nvSpPr>
        <p:spPr>
          <a:xfrm>
            <a:off x="13082871" y="9657953"/>
            <a:ext cx="3108009" cy="5492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500" cap="all">
                <a:latin typeface="CeraGR-Black"/>
                <a:ea typeface="CeraGR-Black"/>
                <a:cs typeface="CeraGR-Black"/>
                <a:sym typeface="CeraGR-Black"/>
              </a:defRPr>
            </a:lvl1pPr>
          </a:lstStyle>
          <a:p>
            <a:r>
              <a:t>Technology</a:t>
            </a:r>
          </a:p>
        </p:txBody>
      </p:sp>
      <p:sp>
        <p:nvSpPr>
          <p:cNvPr id="139" name="Marketing"/>
          <p:cNvSpPr txBox="1"/>
          <p:nvPr/>
        </p:nvSpPr>
        <p:spPr>
          <a:xfrm>
            <a:off x="18193093" y="9657953"/>
            <a:ext cx="2667064" cy="5492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500" cap="all">
                <a:latin typeface="CeraGR-Black"/>
                <a:ea typeface="CeraGR-Black"/>
                <a:cs typeface="CeraGR-Black"/>
                <a:sym typeface="CeraGR-Black"/>
              </a:defRPr>
            </a:lvl1pPr>
          </a:lstStyle>
          <a:p>
            <a:r>
              <a:t>Marketing</a:t>
            </a:r>
          </a:p>
        </p:txBody>
      </p:sp>
    </p:spTree>
    <p:extLst>
      <p:ext uri="{BB962C8B-B14F-4D97-AF65-F5344CB8AC3E}">
        <p14:creationId xmlns:p14="http://schemas.microsoft.com/office/powerpoint/2010/main" val="1158400547"/>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p:nvPr/>
        </p:nvSpPr>
        <p:spPr>
          <a:xfrm>
            <a:off x="253997" y="305272"/>
            <a:ext cx="23876000" cy="13208000"/>
          </a:xfrm>
          <a:prstGeom prst="rect">
            <a:avLst/>
          </a:prstGeom>
          <a:solidFill>
            <a:srgbClr val="EBEBEB">
              <a:alpha val="49800"/>
            </a:srgbClr>
          </a:solidFill>
          <a:ln>
            <a:noFill/>
          </a:ln>
        </p:spPr>
        <p:txBody>
          <a:bodyPr wrap="square" lIns="50800" tIns="50800" rIns="50800" bIns="50800" anchor="ctr" anchorCtr="0">
            <a:noAutofit/>
          </a:bodyPr>
          <a:lstStyle/>
          <a:p>
            <a:pPr indent="-321737">
              <a:buClr>
                <a:srgbClr val="FFFFFF"/>
              </a:buClr>
              <a:buSzPct val="100000"/>
            </a:pPr>
            <a:endParaRPr sz="5067" b="0">
              <a:latin typeface="Helvetica Neue Light"/>
              <a:ea typeface="Helvetica Neue Light"/>
              <a:cs typeface="Helvetica Neue Light"/>
              <a:sym typeface="Helvetica Neue Light"/>
            </a:endParaRPr>
          </a:p>
        </p:txBody>
      </p:sp>
      <p:sp>
        <p:nvSpPr>
          <p:cNvPr id="563" name="Shape 563"/>
          <p:cNvSpPr/>
          <p:nvPr/>
        </p:nvSpPr>
        <p:spPr>
          <a:xfrm>
            <a:off x="1075685" y="7848965"/>
            <a:ext cx="17831200" cy="773600"/>
          </a:xfrm>
          <a:prstGeom prst="rect">
            <a:avLst/>
          </a:prstGeom>
          <a:noFill/>
          <a:ln>
            <a:noFill/>
          </a:ln>
        </p:spPr>
        <p:txBody>
          <a:bodyPr wrap="square" lIns="50800" tIns="50800" rIns="50800" bIns="50800" anchor="ctr" anchorCtr="0">
            <a:noAutofit/>
          </a:bodyPr>
          <a:lstStyle/>
          <a:p>
            <a:pPr marL="575741" indent="-558807" algn="l">
              <a:lnSpc>
                <a:spcPct val="120000"/>
              </a:lnSpc>
              <a:buClr>
                <a:srgbClr val="222222"/>
              </a:buClr>
              <a:buSzPct val="100000"/>
            </a:pPr>
            <a:endParaRPr sz="4000" b="0">
              <a:latin typeface="Helvetica Neue Light"/>
              <a:ea typeface="Helvetica Neue Light"/>
              <a:cs typeface="Helvetica Neue Light"/>
              <a:sym typeface="Helvetica Neue Light"/>
            </a:endParaRPr>
          </a:p>
        </p:txBody>
      </p:sp>
      <p:sp>
        <p:nvSpPr>
          <p:cNvPr id="564" name="Shape 564"/>
          <p:cNvSpPr/>
          <p:nvPr/>
        </p:nvSpPr>
        <p:spPr>
          <a:xfrm>
            <a:off x="1583685" y="11667912"/>
            <a:ext cx="22356000" cy="1058400"/>
          </a:xfrm>
          <a:prstGeom prst="rect">
            <a:avLst/>
          </a:prstGeom>
          <a:noFill/>
          <a:ln>
            <a:noFill/>
          </a:ln>
        </p:spPr>
        <p:txBody>
          <a:bodyPr wrap="square" lIns="50800" tIns="50800" rIns="50800" bIns="50800" anchor="ctr" anchorCtr="0">
            <a:noAutofit/>
          </a:bodyPr>
          <a:lstStyle/>
          <a:p>
            <a:pPr indent="-440272" algn="l">
              <a:lnSpc>
                <a:spcPct val="90000"/>
              </a:lnSpc>
              <a:buClr>
                <a:srgbClr val="000000"/>
              </a:buClr>
              <a:buSzPct val="100000"/>
            </a:pPr>
            <a:endParaRPr sz="6933" b="0">
              <a:solidFill>
                <a:srgbClr val="FF0000"/>
              </a:solidFill>
              <a:latin typeface="Arial"/>
              <a:ea typeface="Arial"/>
              <a:cs typeface="Arial"/>
              <a:sym typeface="Arial"/>
            </a:endParaRPr>
          </a:p>
        </p:txBody>
      </p:sp>
      <p:sp>
        <p:nvSpPr>
          <p:cNvPr id="565" name="Shape 565"/>
          <p:cNvSpPr/>
          <p:nvPr/>
        </p:nvSpPr>
        <p:spPr>
          <a:xfrm>
            <a:off x="1013867" y="4139067"/>
            <a:ext cx="22925600" cy="8966400"/>
          </a:xfrm>
          <a:prstGeom prst="rect">
            <a:avLst/>
          </a:prstGeom>
          <a:noFill/>
          <a:ln>
            <a:noFill/>
          </a:ln>
        </p:spPr>
        <p:txBody>
          <a:bodyPr wrap="square" lIns="50800" tIns="50800" rIns="50800" bIns="50800" anchor="ctr" anchorCtr="0">
            <a:noAutofit/>
          </a:bodyPr>
          <a:lstStyle/>
          <a:p>
            <a:pPr marL="575741" indent="-558807" algn="l">
              <a:lnSpc>
                <a:spcPct val="120000"/>
              </a:lnSpc>
              <a:buClr>
                <a:srgbClr val="222222"/>
              </a:buClr>
              <a:buSzPct val="100000"/>
              <a:buFont typeface="Arial"/>
              <a:buChar char="•"/>
            </a:pPr>
            <a:r>
              <a:rPr lang="en" sz="4000" dirty="0">
                <a:solidFill>
                  <a:srgbClr val="222222"/>
                </a:solidFill>
                <a:latin typeface="Cera PRO Black" panose="00000A00000000000000" pitchFamily="2" charset="0"/>
                <a:ea typeface="Arial"/>
                <a:cs typeface="Arial"/>
                <a:sym typeface="Arial"/>
              </a:rPr>
              <a:t>List Segmentation: </a:t>
            </a:r>
            <a:r>
              <a:rPr lang="en" sz="4000" b="0" dirty="0">
                <a:solidFill>
                  <a:srgbClr val="222222"/>
                </a:solidFill>
                <a:latin typeface="Cera PRO Black" panose="00000A00000000000000" pitchFamily="2" charset="0"/>
                <a:ea typeface="Arial"/>
                <a:cs typeface="Arial"/>
                <a:sym typeface="Arial"/>
              </a:rPr>
              <a:t>RFM helps us segment our contact list based on </a:t>
            </a:r>
            <a:r>
              <a:rPr lang="en" sz="4000" dirty="0">
                <a:solidFill>
                  <a:srgbClr val="222222"/>
                </a:solidFill>
                <a:latin typeface="Cera PRO Black" panose="00000A00000000000000" pitchFamily="2" charset="0"/>
              </a:rPr>
              <a:t>past purchase behavior</a:t>
            </a:r>
          </a:p>
          <a:p>
            <a:pPr marL="575741" indent="-558807" algn="l">
              <a:lnSpc>
                <a:spcPct val="120000"/>
              </a:lnSpc>
              <a:buClr>
                <a:srgbClr val="222222"/>
              </a:buClr>
              <a:buSzPct val="100000"/>
            </a:pPr>
            <a:endParaRPr sz="4000" b="0" dirty="0">
              <a:latin typeface="Cera PRO Black" panose="00000A00000000000000" pitchFamily="2" charset="0"/>
              <a:ea typeface="Helvetica Neue Light"/>
              <a:cs typeface="Helvetica Neue Light"/>
              <a:sym typeface="Helvetica Neue Light"/>
            </a:endParaRPr>
          </a:p>
          <a:p>
            <a:pPr marL="575741" indent="-558807" algn="l">
              <a:lnSpc>
                <a:spcPct val="120000"/>
              </a:lnSpc>
              <a:buClr>
                <a:srgbClr val="222222"/>
              </a:buClr>
              <a:buSzPct val="100000"/>
              <a:buFont typeface="Arial"/>
              <a:buChar char="•"/>
            </a:pPr>
            <a:r>
              <a:rPr lang="en" sz="4000" dirty="0">
                <a:solidFill>
                  <a:srgbClr val="222222"/>
                </a:solidFill>
                <a:latin typeface="Cera PRO Black" panose="00000A00000000000000" pitchFamily="2" charset="0"/>
                <a:ea typeface="Arial"/>
                <a:cs typeface="Arial"/>
                <a:sym typeface="Arial"/>
              </a:rPr>
              <a:t>Goal Setting: </a:t>
            </a:r>
            <a:r>
              <a:rPr lang="en" sz="4000" b="0" dirty="0">
                <a:solidFill>
                  <a:srgbClr val="222222"/>
                </a:solidFill>
                <a:latin typeface="Cera PRO Black" panose="00000A00000000000000" pitchFamily="2" charset="0"/>
                <a:ea typeface="Arial"/>
                <a:cs typeface="Arial"/>
                <a:sym typeface="Arial"/>
              </a:rPr>
              <a:t>Helps us set different goals based on contact behavior</a:t>
            </a:r>
          </a:p>
          <a:p>
            <a:pPr marL="575741" indent="-558807" algn="l">
              <a:lnSpc>
                <a:spcPct val="120000"/>
              </a:lnSpc>
              <a:buClr>
                <a:srgbClr val="222222"/>
              </a:buClr>
              <a:buSzPct val="100000"/>
            </a:pPr>
            <a:endParaRPr sz="4000" b="0" dirty="0">
              <a:latin typeface="Cera PRO Black" panose="00000A00000000000000" pitchFamily="2" charset="0"/>
              <a:ea typeface="Helvetica Neue Light"/>
              <a:cs typeface="Helvetica Neue Light"/>
              <a:sym typeface="Helvetica Neue Light"/>
            </a:endParaRPr>
          </a:p>
          <a:p>
            <a:pPr marL="575741" indent="-558807" algn="l">
              <a:lnSpc>
                <a:spcPct val="120000"/>
              </a:lnSpc>
              <a:buClr>
                <a:srgbClr val="222222"/>
              </a:buClr>
              <a:buSzPct val="100000"/>
              <a:buFont typeface="Arial"/>
              <a:buChar char="•"/>
            </a:pPr>
            <a:r>
              <a:rPr lang="en" sz="4000" dirty="0">
                <a:solidFill>
                  <a:srgbClr val="222222"/>
                </a:solidFill>
                <a:latin typeface="Cera PRO Black" panose="00000A00000000000000" pitchFamily="2" charset="0"/>
                <a:ea typeface="Arial"/>
                <a:cs typeface="Arial"/>
                <a:sym typeface="Arial"/>
              </a:rPr>
              <a:t>Targeted approach: </a:t>
            </a:r>
            <a:r>
              <a:rPr lang="en" sz="4000" b="0" dirty="0">
                <a:solidFill>
                  <a:srgbClr val="222222"/>
                </a:solidFill>
                <a:latin typeface="Cera PRO Black" panose="00000A00000000000000" pitchFamily="2" charset="0"/>
                <a:ea typeface="Arial"/>
                <a:cs typeface="Arial"/>
                <a:sym typeface="Arial"/>
              </a:rPr>
              <a:t>Gives us the opportunity to target each segment with a tailored approach</a:t>
            </a:r>
          </a:p>
          <a:p>
            <a:pPr marL="575741" indent="-558807" algn="l">
              <a:lnSpc>
                <a:spcPct val="120000"/>
              </a:lnSpc>
              <a:buClr>
                <a:srgbClr val="222222"/>
              </a:buClr>
              <a:buSzPct val="100000"/>
            </a:pPr>
            <a:endParaRPr sz="4000" dirty="0">
              <a:latin typeface="Cera PRO Black" panose="00000A00000000000000" pitchFamily="2" charset="0"/>
              <a:ea typeface="Helvetica Neue Light"/>
              <a:cs typeface="Helvetica Neue Light"/>
              <a:sym typeface="Helvetica Neue Light"/>
            </a:endParaRPr>
          </a:p>
          <a:p>
            <a:pPr marL="575741" indent="-558807" algn="l">
              <a:lnSpc>
                <a:spcPct val="120000"/>
              </a:lnSpc>
              <a:buClr>
                <a:srgbClr val="222222"/>
              </a:buClr>
              <a:buSzPct val="100000"/>
            </a:pPr>
            <a:endParaRPr sz="4000" dirty="0">
              <a:latin typeface="Cera PRO Black" panose="00000A00000000000000" pitchFamily="2" charset="0"/>
              <a:ea typeface="Helvetica Neue Light"/>
              <a:cs typeface="Helvetica Neue Light"/>
              <a:sym typeface="Helvetica Neue Light"/>
            </a:endParaRPr>
          </a:p>
          <a:p>
            <a:pPr marL="575741" indent="-558807" algn="l">
              <a:lnSpc>
                <a:spcPct val="120000"/>
              </a:lnSpc>
              <a:buClr>
                <a:srgbClr val="222222"/>
              </a:buClr>
              <a:buSzPct val="100000"/>
            </a:pPr>
            <a:endParaRPr sz="4000" dirty="0">
              <a:latin typeface="Cera PRO Black" panose="00000A00000000000000" pitchFamily="2" charset="0"/>
              <a:ea typeface="Helvetica Neue Light"/>
              <a:cs typeface="Helvetica Neue Light"/>
              <a:sym typeface="Helvetica Neue Light"/>
            </a:endParaRPr>
          </a:p>
          <a:p>
            <a:pPr marL="575741" indent="-558807" algn="l">
              <a:lnSpc>
                <a:spcPct val="120000"/>
              </a:lnSpc>
              <a:buClr>
                <a:srgbClr val="222222"/>
              </a:buClr>
              <a:buSzPct val="100000"/>
            </a:pPr>
            <a:endParaRPr sz="4000" b="0" dirty="0">
              <a:latin typeface="Cera PRO Black" panose="00000A00000000000000" pitchFamily="2" charset="0"/>
              <a:ea typeface="Helvetica Neue Light"/>
              <a:cs typeface="Helvetica Neue Light"/>
              <a:sym typeface="Helvetica Neue Light"/>
            </a:endParaRPr>
          </a:p>
          <a:p>
            <a:pPr marL="575741" indent="-558807" algn="l">
              <a:lnSpc>
                <a:spcPct val="120000"/>
              </a:lnSpc>
              <a:buClr>
                <a:srgbClr val="222222"/>
              </a:buClr>
              <a:buSzPct val="100000"/>
            </a:pPr>
            <a:endParaRPr sz="4000" b="0" dirty="0">
              <a:latin typeface="Cera PRO Black" panose="00000A00000000000000" pitchFamily="2" charset="0"/>
              <a:ea typeface="Helvetica Neue Light"/>
              <a:cs typeface="Helvetica Neue Light"/>
              <a:sym typeface="Helvetica Neue Light"/>
            </a:endParaRPr>
          </a:p>
        </p:txBody>
      </p:sp>
      <p:sp>
        <p:nvSpPr>
          <p:cNvPr id="566" name="Shape 566"/>
          <p:cNvSpPr/>
          <p:nvPr/>
        </p:nvSpPr>
        <p:spPr>
          <a:xfrm>
            <a:off x="1013883" y="2818424"/>
            <a:ext cx="1016000" cy="151200"/>
          </a:xfrm>
          <a:prstGeom prst="rect">
            <a:avLst/>
          </a:prstGeom>
          <a:solidFill>
            <a:srgbClr val="0DA1C2"/>
          </a:solidFill>
          <a:ln>
            <a:noFill/>
          </a:ln>
        </p:spPr>
        <p:txBody>
          <a:bodyPr wrap="square" lIns="50800" tIns="50800" rIns="50800" bIns="50800" anchor="ctr" anchorCtr="0">
            <a:noAutofit/>
          </a:bodyPr>
          <a:lstStyle/>
          <a:p>
            <a:pPr indent="-321737">
              <a:buClr>
                <a:srgbClr val="FFFFFF"/>
              </a:buClr>
              <a:buSzPct val="100000"/>
            </a:pPr>
            <a:endParaRPr sz="5067" b="0">
              <a:latin typeface="Helvetica Neue Light"/>
              <a:ea typeface="Helvetica Neue Light"/>
              <a:cs typeface="Helvetica Neue Light"/>
              <a:sym typeface="Helvetica Neue Light"/>
            </a:endParaRPr>
          </a:p>
        </p:txBody>
      </p:sp>
      <p:sp>
        <p:nvSpPr>
          <p:cNvPr id="567" name="Shape 567"/>
          <p:cNvSpPr/>
          <p:nvPr/>
        </p:nvSpPr>
        <p:spPr>
          <a:xfrm>
            <a:off x="1013883" y="1317752"/>
            <a:ext cx="22356000" cy="1058400"/>
          </a:xfrm>
          <a:prstGeom prst="rect">
            <a:avLst/>
          </a:prstGeom>
          <a:noFill/>
          <a:ln>
            <a:noFill/>
          </a:ln>
        </p:spPr>
        <p:txBody>
          <a:bodyPr wrap="square" lIns="50800" tIns="50800" rIns="50800" bIns="50800" anchor="ctr" anchorCtr="0">
            <a:noAutofit/>
          </a:bodyPr>
          <a:lstStyle/>
          <a:p>
            <a:pPr indent="-440272" algn="l">
              <a:lnSpc>
                <a:spcPct val="90000"/>
              </a:lnSpc>
              <a:buClr>
                <a:srgbClr val="000000"/>
              </a:buClr>
              <a:buSzPct val="100000"/>
            </a:pPr>
            <a:r>
              <a:rPr lang="en" sz="6933" b="0" dirty="0">
                <a:latin typeface="Cera PRO Black" panose="00000A00000000000000" pitchFamily="2" charset="0"/>
                <a:ea typeface="Arial"/>
                <a:cs typeface="Arial"/>
                <a:sym typeface="Arial"/>
              </a:rPr>
              <a:t>Why RFM</a:t>
            </a:r>
          </a:p>
        </p:txBody>
      </p:sp>
      <p:pic>
        <p:nvPicPr>
          <p:cNvPr id="8" name="Image" descr="Image">
            <a:extLst>
              <a:ext uri="{FF2B5EF4-FFF2-40B4-BE49-F238E27FC236}">
                <a16:creationId xmlns:a16="http://schemas.microsoft.com/office/drawing/2014/main" id="{C64B3E9C-CC2D-42A7-A2D6-887B1613BA23}"/>
              </a:ext>
            </a:extLst>
          </p:cNvPr>
          <p:cNvPicPr>
            <a:picLocks noChangeAspect="1"/>
          </p:cNvPicPr>
          <p:nvPr/>
        </p:nvPicPr>
        <p:blipFill>
          <a:blip r:embed="rId3">
            <a:extLst/>
          </a:blip>
          <a:stretch>
            <a:fillRect/>
          </a:stretch>
        </p:blipFill>
        <p:spPr>
          <a:xfrm>
            <a:off x="22408593" y="12793457"/>
            <a:ext cx="1467407" cy="414544"/>
          </a:xfrm>
          <a:prstGeom prst="rect">
            <a:avLst/>
          </a:prstGeom>
          <a:ln w="12700">
            <a:miter lim="400000"/>
          </a:ln>
        </p:spPr>
      </p:pic>
    </p:spTree>
    <p:extLst>
      <p:ext uri="{BB962C8B-B14F-4D97-AF65-F5344CB8AC3E}">
        <p14:creationId xmlns:p14="http://schemas.microsoft.com/office/powerpoint/2010/main" val="248158507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562">
            <a:extLst>
              <a:ext uri="{FF2B5EF4-FFF2-40B4-BE49-F238E27FC236}">
                <a16:creationId xmlns:a16="http://schemas.microsoft.com/office/drawing/2014/main" id="{8CB38108-F272-470A-B9F6-CE20583BB47E}"/>
              </a:ext>
            </a:extLst>
          </p:cNvPr>
          <p:cNvSpPr/>
          <p:nvPr/>
        </p:nvSpPr>
        <p:spPr>
          <a:xfrm>
            <a:off x="253997" y="305272"/>
            <a:ext cx="23876000" cy="13208000"/>
          </a:xfrm>
          <a:prstGeom prst="rect">
            <a:avLst/>
          </a:prstGeom>
          <a:solidFill>
            <a:srgbClr val="EBEBEB">
              <a:alpha val="49800"/>
            </a:srgbClr>
          </a:solidFill>
          <a:ln>
            <a:noFill/>
          </a:ln>
        </p:spPr>
        <p:txBody>
          <a:bodyPr wrap="square" lIns="50800" tIns="50800" rIns="50800" bIns="50800" anchor="ctr" anchorCtr="0">
            <a:noAutofit/>
          </a:bodyPr>
          <a:lstStyle/>
          <a:p>
            <a:pPr indent="-321737">
              <a:buClr>
                <a:srgbClr val="FFFFFF"/>
              </a:buClr>
              <a:buSzPct val="100000"/>
            </a:pPr>
            <a:endParaRPr sz="5067" b="0">
              <a:latin typeface="Helvetica Neue Light"/>
              <a:ea typeface="Helvetica Neue Light"/>
              <a:cs typeface="Helvetica Neue Light"/>
              <a:sym typeface="Helvetica Neue Light"/>
            </a:endParaRPr>
          </a:p>
        </p:txBody>
      </p:sp>
      <p:sp>
        <p:nvSpPr>
          <p:cNvPr id="413" name="Shape"/>
          <p:cNvSpPr/>
          <p:nvPr/>
        </p:nvSpPr>
        <p:spPr>
          <a:xfrm>
            <a:off x="0" y="0"/>
            <a:ext cx="24384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25" y="400"/>
                </a:moveTo>
                <a:lnTo>
                  <a:pt x="21375" y="400"/>
                </a:lnTo>
                <a:lnTo>
                  <a:pt x="21375" y="21200"/>
                </a:lnTo>
                <a:lnTo>
                  <a:pt x="225" y="21200"/>
                </a:lnTo>
                <a:lnTo>
                  <a:pt x="225" y="400"/>
                </a:lnTo>
                <a:close/>
              </a:path>
            </a:pathLst>
          </a:custGeom>
          <a:solidFill>
            <a:srgbClr val="FFFFFF"/>
          </a:solidFill>
          <a:ln w="12700">
            <a:miter lim="400000"/>
          </a:ln>
        </p:spPr>
        <p:txBody>
          <a:bodyPr lIns="50800" tIns="50800" rIns="50800" bIns="50800" anchor="ctr"/>
          <a:lstStyle/>
          <a:p>
            <a:pPr>
              <a:defRPr sz="3200" b="0">
                <a:solidFill>
                  <a:srgbClr val="FFFFFF"/>
                </a:solidFill>
                <a:latin typeface="Helvetica Light"/>
                <a:ea typeface="Helvetica Light"/>
                <a:cs typeface="Helvetica Light"/>
                <a:sym typeface="Helvetica Light"/>
              </a:defRPr>
            </a:pPr>
            <a:endParaRPr/>
          </a:p>
        </p:txBody>
      </p:sp>
      <p:pic>
        <p:nvPicPr>
          <p:cNvPr id="414" name="Image" descr="Image"/>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
        <p:nvSpPr>
          <p:cNvPr id="30" name="Instead of buying ads, buying email lists or cold calling, inbound marketing focuses on creating educational content that pulls people towards your website where they can learn more about you sell on their own accord">
            <a:extLst>
              <a:ext uri="{FF2B5EF4-FFF2-40B4-BE49-F238E27FC236}">
                <a16:creationId xmlns:a16="http://schemas.microsoft.com/office/drawing/2014/main" id="{59D6D77D-0E98-4DFF-8B37-BAEAA114C725}"/>
              </a:ext>
            </a:extLst>
          </p:cNvPr>
          <p:cNvSpPr txBox="1"/>
          <p:nvPr/>
        </p:nvSpPr>
        <p:spPr>
          <a:xfrm>
            <a:off x="4363656" y="527291"/>
            <a:ext cx="15240000" cy="105310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nSpc>
                <a:spcPct val="110000"/>
              </a:lnSpc>
              <a:defRPr sz="4000" b="0" i="1">
                <a:solidFill>
                  <a:srgbClr val="222222"/>
                </a:solidFill>
                <a:latin typeface="Cera PRO Medium"/>
                <a:ea typeface="Cera PRO Medium"/>
                <a:cs typeface="Cera PRO Medium"/>
                <a:sym typeface="Cera PRO Medium"/>
              </a:defRPr>
            </a:pPr>
            <a:r>
              <a:rPr lang="en-US" sz="6000" dirty="0">
                <a:latin typeface="Cera PRO Black"/>
                <a:ea typeface="Cera PRO Black"/>
                <a:cs typeface="Cera PRO Black"/>
                <a:sym typeface="Cera PRO Black"/>
              </a:rPr>
              <a:t>Strategy for Online Customer Segments</a:t>
            </a:r>
          </a:p>
        </p:txBody>
      </p:sp>
      <p:graphicFrame>
        <p:nvGraphicFramePr>
          <p:cNvPr id="5" name="Shape 406">
            <a:extLst>
              <a:ext uri="{FF2B5EF4-FFF2-40B4-BE49-F238E27FC236}">
                <a16:creationId xmlns:a16="http://schemas.microsoft.com/office/drawing/2014/main" id="{FF175345-3C1C-40AF-B0D6-DD61DAF0DE20}"/>
              </a:ext>
            </a:extLst>
          </p:cNvPr>
          <p:cNvGraphicFramePr/>
          <p:nvPr>
            <p:extLst>
              <p:ext uri="{D42A27DB-BD31-4B8C-83A1-F6EECF244321}">
                <p14:modId xmlns:p14="http://schemas.microsoft.com/office/powerpoint/2010/main" val="2632280155"/>
              </p:ext>
            </p:extLst>
          </p:nvPr>
        </p:nvGraphicFramePr>
        <p:xfrm>
          <a:off x="5264475" y="1662836"/>
          <a:ext cx="13438361" cy="11873563"/>
        </p:xfrm>
        <a:graphic>
          <a:graphicData uri="http://schemas.openxmlformats.org/drawingml/2006/table">
            <a:tbl>
              <a:tblPr firstRow="1" bandRow="1">
                <a:noFill/>
              </a:tblPr>
              <a:tblGrid>
                <a:gridCol w="3273997">
                  <a:extLst>
                    <a:ext uri="{9D8B030D-6E8A-4147-A177-3AD203B41FA5}">
                      <a16:colId xmlns:a16="http://schemas.microsoft.com/office/drawing/2014/main" val="20000"/>
                    </a:ext>
                  </a:extLst>
                </a:gridCol>
                <a:gridCol w="3445210">
                  <a:extLst>
                    <a:ext uri="{9D8B030D-6E8A-4147-A177-3AD203B41FA5}">
                      <a16:colId xmlns:a16="http://schemas.microsoft.com/office/drawing/2014/main" val="20001"/>
                    </a:ext>
                  </a:extLst>
                </a:gridCol>
                <a:gridCol w="3359577">
                  <a:extLst>
                    <a:ext uri="{9D8B030D-6E8A-4147-A177-3AD203B41FA5}">
                      <a16:colId xmlns:a16="http://schemas.microsoft.com/office/drawing/2014/main" val="20002"/>
                    </a:ext>
                  </a:extLst>
                </a:gridCol>
                <a:gridCol w="3359577">
                  <a:extLst>
                    <a:ext uri="{9D8B030D-6E8A-4147-A177-3AD203B41FA5}">
                      <a16:colId xmlns:a16="http://schemas.microsoft.com/office/drawing/2014/main" val="20003"/>
                    </a:ext>
                  </a:extLst>
                </a:gridCol>
              </a:tblGrid>
              <a:tr h="605930">
                <a:tc>
                  <a:txBody>
                    <a:bodyPr/>
                    <a:lstStyle/>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a:txBody>
                    <a:bodyPr/>
                    <a:lstStyle/>
                    <a:p>
                      <a:pPr marL="0" marR="0" lvl="0" indent="-57150" algn="ctr" rtl="0">
                        <a:lnSpc>
                          <a:spcPct val="100000"/>
                        </a:lnSpc>
                        <a:spcBef>
                          <a:spcPts val="0"/>
                        </a:spcBef>
                        <a:spcAft>
                          <a:spcPts val="0"/>
                        </a:spcAft>
                        <a:buClr>
                          <a:schemeClr val="dk1"/>
                        </a:buClr>
                        <a:buSzPct val="100000"/>
                        <a:buFont typeface="Helvetica Neue Light"/>
                        <a:buNone/>
                      </a:pPr>
                      <a:endParaRPr sz="2000" b="1"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Arial"/>
                        <a:buNone/>
                      </a:pPr>
                      <a:r>
                        <a:rPr lang="en" sz="2000" b="1" u="none" strike="noStrike" cap="none">
                          <a:latin typeface="Cera PRO Black" panose="00000A00000000000000" pitchFamily="2" charset="0"/>
                          <a:ea typeface="Arial"/>
                          <a:cs typeface="Arial"/>
                          <a:sym typeface="Arial"/>
                        </a:rPr>
                        <a:t>Customer Segment</a:t>
                      </a:r>
                    </a:p>
                  </a:txBody>
                  <a:tcPr marL="28550" marR="28550" marT="14275" marB="14275"/>
                </a:tc>
                <a:tc>
                  <a:txBody>
                    <a:bodyPr/>
                    <a:lstStyle/>
                    <a:p>
                      <a:pPr marL="0" marR="0" lvl="0" indent="-57150" algn="ctr" rtl="0">
                        <a:lnSpc>
                          <a:spcPct val="100000"/>
                        </a:lnSpc>
                        <a:spcBef>
                          <a:spcPts val="0"/>
                        </a:spcBef>
                        <a:spcAft>
                          <a:spcPts val="0"/>
                        </a:spcAft>
                        <a:buClr>
                          <a:schemeClr val="dk1"/>
                        </a:buClr>
                        <a:buSzPct val="100000"/>
                        <a:buFont typeface="Helvetica Neue Light"/>
                        <a:buNone/>
                      </a:pPr>
                      <a:endParaRPr sz="2000" b="1"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Arial"/>
                        <a:buNone/>
                      </a:pPr>
                      <a:r>
                        <a:rPr lang="en" sz="2000" b="1" u="none" strike="noStrike" cap="none">
                          <a:latin typeface="Cera PRO Black" panose="00000A00000000000000" pitchFamily="2" charset="0"/>
                          <a:ea typeface="Arial"/>
                          <a:cs typeface="Arial"/>
                          <a:sym typeface="Arial"/>
                        </a:rPr>
                        <a:t>Activity</a:t>
                      </a:r>
                    </a:p>
                  </a:txBody>
                  <a:tcPr marL="28550" marR="28550" marT="14275" marB="14275"/>
                </a:tc>
                <a:tc>
                  <a:txBody>
                    <a:bodyPr/>
                    <a:lstStyle/>
                    <a:p>
                      <a:pPr marL="0" marR="0" lvl="0" indent="-57150" algn="ctr" rtl="0">
                        <a:lnSpc>
                          <a:spcPct val="100000"/>
                        </a:lnSpc>
                        <a:spcBef>
                          <a:spcPts val="0"/>
                        </a:spcBef>
                        <a:spcAft>
                          <a:spcPts val="0"/>
                        </a:spcAft>
                        <a:buClr>
                          <a:schemeClr val="dk1"/>
                        </a:buClr>
                        <a:buSzPct val="100000"/>
                        <a:buFont typeface="Helvetica Neue Light"/>
                        <a:buNone/>
                      </a:pPr>
                      <a:endParaRPr sz="2000" b="1" u="none" strike="noStrike" cap="none" dirty="0">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Arial"/>
                        <a:buNone/>
                      </a:pPr>
                      <a:r>
                        <a:rPr lang="en-US" sz="2000" b="1" u="none" strike="noStrike" cap="none" dirty="0">
                          <a:latin typeface="Cera PRO Black" panose="00000A00000000000000" pitchFamily="2" charset="0"/>
                          <a:ea typeface="Arial"/>
                          <a:cs typeface="Arial"/>
                          <a:sym typeface="Arial"/>
                        </a:rPr>
                        <a:t>Customer</a:t>
                      </a:r>
                      <a:r>
                        <a:rPr lang="en" sz="2000" b="1" u="none" strike="noStrike" cap="none" dirty="0">
                          <a:latin typeface="Cera PRO Black" panose="00000A00000000000000" pitchFamily="2" charset="0"/>
                          <a:ea typeface="Arial"/>
                          <a:cs typeface="Arial"/>
                          <a:sym typeface="Arial"/>
                        </a:rPr>
                        <a:t> Score</a:t>
                      </a:r>
                    </a:p>
                  </a:txBody>
                  <a:tcPr marL="28550" marR="28550" marT="14275" marB="14275"/>
                </a:tc>
                <a:extLst>
                  <a:ext uri="{0D108BD9-81ED-4DB2-BD59-A6C34878D82A}">
                    <a16:rowId xmlns:a16="http://schemas.microsoft.com/office/drawing/2014/main" val="10000"/>
                  </a:ext>
                </a:extLst>
              </a:tr>
              <a:tr h="683453">
                <a:tc rowSpan="2">
                  <a:txBody>
                    <a:bodyPr/>
                    <a:lstStyle/>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177800" marR="0" lvl="0" indent="-171450" algn="ctr" rtl="0">
                        <a:lnSpc>
                          <a:spcPct val="100000"/>
                        </a:lnSpc>
                        <a:spcBef>
                          <a:spcPts val="0"/>
                        </a:spcBef>
                        <a:spcAft>
                          <a:spcPts val="0"/>
                        </a:spcAft>
                        <a:buClr>
                          <a:schemeClr val="dk1"/>
                        </a:buClr>
                        <a:buSzPct val="100000"/>
                        <a:buFont typeface="Arial"/>
                        <a:buAutoNum type="alphaUcPeriod"/>
                      </a:pPr>
                      <a:r>
                        <a:rPr lang="en" sz="2000" u="none" strike="noStrike" cap="none">
                          <a:latin typeface="Cera PRO Black" panose="00000A00000000000000" pitchFamily="2" charset="0"/>
                          <a:ea typeface="Arial"/>
                          <a:cs typeface="Arial"/>
                          <a:sym typeface="Arial"/>
                        </a:rPr>
                        <a:t>Evangelists/ Promoters</a:t>
                      </a:r>
                    </a:p>
                    <a:p>
                      <a:pPr marL="0" marR="0" lvl="0" indent="-571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 </a:t>
                      </a:r>
                      <a:r>
                        <a:rPr lang="en" sz="2000" b="1" u="none" strike="noStrike" cap="none">
                          <a:latin typeface="Cera PRO Black" panose="00000A00000000000000" pitchFamily="2" charset="0"/>
                          <a:ea typeface="Arial"/>
                          <a:cs typeface="Arial"/>
                          <a:sym typeface="Arial"/>
                        </a:rPr>
                        <a:t>(HVC)</a:t>
                      </a:r>
                    </a:p>
                  </a:txBody>
                  <a:tcPr marL="28550" marR="28550" marT="14275" marB="14275"/>
                </a:tc>
                <a:tc>
                  <a:txBody>
                    <a:bodyPr/>
                    <a:lstStyle/>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Champions</a:t>
                      </a:r>
                    </a:p>
                  </a:txBody>
                  <a:tcPr marL="28550" marR="28550" marT="14275" marB="14275"/>
                </a:tc>
                <a:tc>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a:solidFill>
                            <a:srgbClr val="000000"/>
                          </a:solidFill>
                          <a:latin typeface="Cera PRO Black" panose="00000A00000000000000" pitchFamily="2" charset="0"/>
                          <a:ea typeface="Arial"/>
                          <a:cs typeface="Arial"/>
                          <a:sym typeface="Arial"/>
                        </a:rPr>
                        <a:t>Bought recently, buy often and spend the most!</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rowSpan="2">
                  <a:txBody>
                    <a:bodyPr/>
                    <a:lstStyle/>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88900" algn="ctr" rtl="0">
                        <a:lnSpc>
                          <a:spcPct val="100000"/>
                        </a:lnSpc>
                        <a:spcBef>
                          <a:spcPts val="0"/>
                        </a:spcBef>
                        <a:spcAft>
                          <a:spcPts val="0"/>
                        </a:spcAft>
                        <a:buClr>
                          <a:schemeClr val="dk1"/>
                        </a:buClr>
                        <a:buSzPct val="100000"/>
                        <a:buFont typeface="Arial"/>
                        <a:buNone/>
                      </a:pPr>
                      <a:r>
                        <a:rPr lang="en" sz="2000" b="0" i="0" u="none" strike="noStrike" cap="none" dirty="0">
                          <a:solidFill>
                            <a:schemeClr val="dk1"/>
                          </a:solidFill>
                          <a:latin typeface="Cera PRO Black" panose="00000A00000000000000" pitchFamily="2" charset="0"/>
                          <a:ea typeface="Arial"/>
                          <a:cs typeface="Arial"/>
                          <a:sym typeface="Arial"/>
                        </a:rPr>
                        <a:t>12-15</a:t>
                      </a:r>
                    </a:p>
                  </a:txBody>
                  <a:tcPr marL="28550" marR="28550" marT="14275" marB="14275"/>
                </a:tc>
                <a:extLst>
                  <a:ext uri="{0D108BD9-81ED-4DB2-BD59-A6C34878D82A}">
                    <a16:rowId xmlns:a16="http://schemas.microsoft.com/office/drawing/2014/main" val="10001"/>
                  </a:ext>
                </a:extLst>
              </a:tr>
              <a:tr h="739695">
                <a:tc vMerge="1">
                  <a:txBody>
                    <a:bodyPr/>
                    <a:lstStyle/>
                    <a:p>
                      <a:endParaRPr lang="el-GR"/>
                    </a:p>
                  </a:txBody>
                  <a:tcPr/>
                </a:tc>
                <a:tc>
                  <a:txBody>
                    <a:bodyPr/>
                    <a:lstStyle/>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Loyal Customers</a:t>
                      </a:r>
                    </a:p>
                  </a:txBody>
                  <a:tcPr marL="28550" marR="28550" marT="14275" marB="14275"/>
                </a:tc>
                <a:tc>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a:solidFill>
                            <a:srgbClr val="000000"/>
                          </a:solidFill>
                          <a:latin typeface="Cera PRO Black" panose="00000A00000000000000" pitchFamily="2" charset="0"/>
                          <a:ea typeface="Arial"/>
                          <a:cs typeface="Arial"/>
                          <a:sym typeface="Arial"/>
                        </a:rPr>
                        <a:t>Spend good money with us often. Responsive to promotions.</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vMerge="1">
                  <a:txBody>
                    <a:bodyPr/>
                    <a:lstStyle/>
                    <a:p>
                      <a:endParaRPr lang="el-GR"/>
                    </a:p>
                  </a:txBody>
                  <a:tcPr/>
                </a:tc>
                <a:extLst>
                  <a:ext uri="{0D108BD9-81ED-4DB2-BD59-A6C34878D82A}">
                    <a16:rowId xmlns:a16="http://schemas.microsoft.com/office/drawing/2014/main" val="10002"/>
                  </a:ext>
                </a:extLst>
              </a:tr>
              <a:tr h="739695">
                <a:tc rowSpan="3">
                  <a:txBody>
                    <a:bodyPr/>
                    <a:lstStyle/>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B. Active </a:t>
                      </a:r>
                      <a:r>
                        <a:rPr lang="en" sz="2000" b="1" u="none" strike="noStrike" cap="none">
                          <a:latin typeface="Cera PRO Black" panose="00000A00000000000000" pitchFamily="2" charset="0"/>
                          <a:ea typeface="Arial"/>
                          <a:cs typeface="Arial"/>
                          <a:sym typeface="Arial"/>
                        </a:rPr>
                        <a:t>(MVC)</a:t>
                      </a: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a:txBody>
                    <a:bodyPr/>
                    <a:lstStyle/>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Potential Loyalist</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dirty="0">
                          <a:solidFill>
                            <a:srgbClr val="000000"/>
                          </a:solidFill>
                          <a:latin typeface="Cera PRO Black" panose="00000A00000000000000" pitchFamily="2" charset="0"/>
                          <a:ea typeface="Arial"/>
                          <a:cs typeface="Arial"/>
                          <a:sym typeface="Arial"/>
                        </a:rPr>
                        <a:t>Recent customers, but spent a good amount and bought more than once.</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txBody>
                  <a:tcPr marL="28550" marR="28550" marT="14275" marB="14275"/>
                </a:tc>
                <a:tc rowSpan="3">
                  <a:txBody>
                    <a:bodyPr/>
                    <a:lstStyle/>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9525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88900" algn="ctr" rtl="0">
                        <a:lnSpc>
                          <a:spcPct val="100000"/>
                        </a:lnSpc>
                        <a:spcBef>
                          <a:spcPts val="0"/>
                        </a:spcBef>
                        <a:spcAft>
                          <a:spcPts val="0"/>
                        </a:spcAft>
                        <a:buClr>
                          <a:schemeClr val="dk1"/>
                        </a:buClr>
                        <a:buSzPct val="100000"/>
                        <a:buFont typeface="Arial"/>
                        <a:buNone/>
                      </a:pPr>
                      <a:r>
                        <a:rPr lang="en" sz="2000" u="none" strike="noStrike" cap="none" dirty="0">
                          <a:latin typeface="Cera PRO Black" panose="00000A00000000000000" pitchFamily="2" charset="0"/>
                          <a:ea typeface="Arial"/>
                          <a:cs typeface="Arial"/>
                          <a:sym typeface="Arial"/>
                        </a:rPr>
                        <a:t>7-11</a:t>
                      </a: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txBody>
                  <a:tcPr marL="28550" marR="28550" marT="14275" marB="14275"/>
                </a:tc>
                <a:extLst>
                  <a:ext uri="{0D108BD9-81ED-4DB2-BD59-A6C34878D82A}">
                    <a16:rowId xmlns:a16="http://schemas.microsoft.com/office/drawing/2014/main" val="10003"/>
                  </a:ext>
                </a:extLst>
              </a:tr>
              <a:tr h="683453">
                <a:tc vMerge="1">
                  <a:txBody>
                    <a:bodyPr/>
                    <a:lstStyle/>
                    <a:p>
                      <a:endParaRPr lang="el-GR"/>
                    </a:p>
                  </a:txBody>
                  <a:tcPr/>
                </a:tc>
                <a:tc>
                  <a:txBody>
                    <a:bodyPr/>
                    <a:lstStyle/>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New customers </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a:solidFill>
                            <a:srgbClr val="000000"/>
                          </a:solidFill>
                          <a:latin typeface="Cera PRO Black" panose="00000A00000000000000" pitchFamily="2" charset="0"/>
                          <a:ea typeface="Arial"/>
                          <a:cs typeface="Arial"/>
                          <a:sym typeface="Arial"/>
                        </a:rPr>
                        <a:t>Bought most recently, but not often.</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vMerge="1">
                  <a:txBody>
                    <a:bodyPr/>
                    <a:lstStyle/>
                    <a:p>
                      <a:endParaRPr lang="el-GR"/>
                    </a:p>
                  </a:txBody>
                  <a:tcPr/>
                </a:tc>
                <a:extLst>
                  <a:ext uri="{0D108BD9-81ED-4DB2-BD59-A6C34878D82A}">
                    <a16:rowId xmlns:a16="http://schemas.microsoft.com/office/drawing/2014/main" val="10004"/>
                  </a:ext>
                </a:extLst>
              </a:tr>
              <a:tr h="683453">
                <a:tc vMerge="1">
                  <a:txBody>
                    <a:bodyPr/>
                    <a:lstStyle/>
                    <a:p>
                      <a:endParaRPr lang="el-GR"/>
                    </a:p>
                  </a:txBody>
                  <a:tcPr/>
                </a:tc>
                <a:tc>
                  <a:txBody>
                    <a:bodyPr/>
                    <a:lstStyle/>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Promising </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dirty="0">
                          <a:solidFill>
                            <a:srgbClr val="000000"/>
                          </a:solidFill>
                          <a:latin typeface="Cera PRO Black" panose="00000A00000000000000" pitchFamily="2" charset="0"/>
                          <a:ea typeface="Arial"/>
                          <a:cs typeface="Arial"/>
                          <a:sym typeface="Arial"/>
                        </a:rPr>
                        <a:t>Recent shoppers, but haven’t spent much.</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txBody>
                  <a:tcPr marL="28550" marR="28550" marT="14275" marB="14275"/>
                </a:tc>
                <a:tc vMerge="1">
                  <a:txBody>
                    <a:bodyPr/>
                    <a:lstStyle/>
                    <a:p>
                      <a:endParaRPr lang="el-GR"/>
                    </a:p>
                  </a:txBody>
                  <a:tcPr/>
                </a:tc>
                <a:extLst>
                  <a:ext uri="{0D108BD9-81ED-4DB2-BD59-A6C34878D82A}">
                    <a16:rowId xmlns:a16="http://schemas.microsoft.com/office/drawing/2014/main" val="10005"/>
                  </a:ext>
                </a:extLst>
              </a:tr>
              <a:tr h="1042660">
                <a:tc rowSpan="5">
                  <a:txBody>
                    <a:bodyPr/>
                    <a:lstStyle/>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571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C. Inactive </a:t>
                      </a:r>
                      <a:r>
                        <a:rPr lang="en" sz="2000" b="1" u="none" strike="noStrike" cap="none">
                          <a:latin typeface="Cera PRO Black" panose="00000A00000000000000" pitchFamily="2" charset="0"/>
                          <a:ea typeface="Arial"/>
                          <a:cs typeface="Arial"/>
                          <a:sym typeface="Arial"/>
                        </a:rPr>
                        <a:t>(LVC)</a:t>
                      </a: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a:txBody>
                    <a:bodyPr/>
                    <a:lstStyle/>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Customers needing attention</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a:solidFill>
                            <a:srgbClr val="000000"/>
                          </a:solidFill>
                          <a:latin typeface="Cera PRO Black" panose="00000A00000000000000" pitchFamily="2" charset="0"/>
                          <a:ea typeface="Arial"/>
                          <a:cs typeface="Arial"/>
                          <a:sym typeface="Arial"/>
                        </a:rPr>
                        <a:t>Above average recency, frequency and monetary values. May not have bought very recently though.</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rowSpan="5">
                  <a:txBody>
                    <a:bodyPr/>
                    <a:lstStyle/>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9525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p>
                      <a:pPr marL="0" marR="0" lvl="0" indent="-88900" algn="ctr" rtl="0">
                        <a:lnSpc>
                          <a:spcPct val="100000"/>
                        </a:lnSpc>
                        <a:spcBef>
                          <a:spcPts val="0"/>
                        </a:spcBef>
                        <a:spcAft>
                          <a:spcPts val="0"/>
                        </a:spcAft>
                        <a:buClr>
                          <a:schemeClr val="dk1"/>
                        </a:buClr>
                        <a:buSzPct val="100000"/>
                        <a:buFont typeface="Arial"/>
                        <a:buNone/>
                      </a:pPr>
                      <a:r>
                        <a:rPr lang="en" sz="2000" u="none" strike="noStrike" cap="none" dirty="0">
                          <a:latin typeface="Cera PRO Black" panose="00000A00000000000000" pitchFamily="2" charset="0"/>
                          <a:ea typeface="Arial"/>
                          <a:cs typeface="Arial"/>
                          <a:sym typeface="Arial"/>
                        </a:rPr>
                        <a:t>3-6</a:t>
                      </a:r>
                    </a:p>
                    <a:p>
                      <a:pPr marL="0" marR="0" lvl="0" indent="-3810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txBody>
                  <a:tcPr marL="28550" marR="28550" marT="14275" marB="14275"/>
                </a:tc>
                <a:extLst>
                  <a:ext uri="{0D108BD9-81ED-4DB2-BD59-A6C34878D82A}">
                    <a16:rowId xmlns:a16="http://schemas.microsoft.com/office/drawing/2014/main" val="10006"/>
                  </a:ext>
                </a:extLst>
              </a:tr>
              <a:tr h="1785226">
                <a:tc vMerge="1">
                  <a:txBody>
                    <a:bodyPr/>
                    <a:lstStyle/>
                    <a:p>
                      <a:endParaRPr lang="el-GR"/>
                    </a:p>
                  </a:txBody>
                  <a:tcPr/>
                </a:tc>
                <a:tc rowSpan="2">
                  <a:txBody>
                    <a:bodyPr/>
                    <a:lstStyle/>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About to sleep</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rowSpan="2">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a:solidFill>
                            <a:srgbClr val="000000"/>
                          </a:solidFill>
                          <a:latin typeface="Cera PRO Black" panose="00000A00000000000000" pitchFamily="2" charset="0"/>
                          <a:ea typeface="Arial"/>
                          <a:cs typeface="Arial"/>
                          <a:sym typeface="Arial"/>
                        </a:rPr>
                        <a:t>Below average recency, frequency and monetary values. Will lose them if not reactivated.</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vMerge="1">
                  <a:txBody>
                    <a:bodyPr/>
                    <a:lstStyle/>
                    <a:p>
                      <a:endParaRPr lang="el-GR"/>
                    </a:p>
                  </a:txBody>
                  <a:tcPr/>
                </a:tc>
                <a:extLst>
                  <a:ext uri="{0D108BD9-81ED-4DB2-BD59-A6C34878D82A}">
                    <a16:rowId xmlns:a16="http://schemas.microsoft.com/office/drawing/2014/main" val="10007"/>
                  </a:ext>
                </a:extLst>
              </a:tr>
              <a:tr h="77787">
                <a:tc vMerge="1">
                  <a:txBody>
                    <a:bodyPr/>
                    <a:lstStyle/>
                    <a:p>
                      <a:endParaRPr lang="el-GR"/>
                    </a:p>
                  </a:txBody>
                  <a:tcPr/>
                </a:tc>
                <a:tc vMerge="1">
                  <a:txBody>
                    <a:bodyPr/>
                    <a:lstStyle/>
                    <a:p>
                      <a:pPr marL="0" marR="0" lvl="0" indent="-44450" algn="ctr" rtl="0">
                        <a:lnSpc>
                          <a:spcPct val="100000"/>
                        </a:lnSpc>
                        <a:spcBef>
                          <a:spcPts val="0"/>
                        </a:spcBef>
                        <a:spcAft>
                          <a:spcPts val="0"/>
                        </a:spcAft>
                        <a:buClr>
                          <a:schemeClr val="dk1"/>
                        </a:buClr>
                        <a:buSzPct val="100000"/>
                        <a:buFont typeface="Arial"/>
                        <a:buNone/>
                      </a:pPr>
                      <a:r>
                        <a:rPr lang="en" sz="700" u="none" strike="noStrike" cap="none">
                          <a:latin typeface="Arial"/>
                          <a:ea typeface="Arial"/>
                          <a:cs typeface="Arial"/>
                          <a:sym typeface="Arial"/>
                        </a:rPr>
                        <a:t>Can’t lose them </a:t>
                      </a:r>
                    </a:p>
                    <a:p>
                      <a:pPr marL="0" marR="0" lvl="0" indent="-44450" algn="ctr" rtl="0">
                        <a:lnSpc>
                          <a:spcPct val="100000"/>
                        </a:lnSpc>
                        <a:spcBef>
                          <a:spcPts val="0"/>
                        </a:spcBef>
                        <a:spcAft>
                          <a:spcPts val="0"/>
                        </a:spcAft>
                        <a:buClr>
                          <a:schemeClr val="dk1"/>
                        </a:buClr>
                        <a:buSzPct val="100000"/>
                        <a:buFont typeface="Helvetica Neue Light"/>
                        <a:buNone/>
                      </a:pPr>
                      <a:endParaRPr sz="700" u="none" strike="noStrike" cap="none">
                        <a:latin typeface="Arial"/>
                        <a:ea typeface="Arial"/>
                        <a:cs typeface="Arial"/>
                        <a:sym typeface="Arial"/>
                      </a:endParaRPr>
                    </a:p>
                  </a:txBody>
                  <a:tcPr marL="28550" marR="28550" marT="14275" marB="14275"/>
                </a:tc>
                <a:tc vMerge="1">
                  <a:txBody>
                    <a:bodyPr/>
                    <a:lstStyle/>
                    <a:p>
                      <a:pPr marL="0" marR="0" lvl="0" indent="-44450" algn="ctr" rtl="0">
                        <a:lnSpc>
                          <a:spcPct val="100000"/>
                        </a:lnSpc>
                        <a:spcBef>
                          <a:spcPts val="0"/>
                        </a:spcBef>
                        <a:spcAft>
                          <a:spcPts val="0"/>
                        </a:spcAft>
                        <a:buClr>
                          <a:srgbClr val="000000"/>
                        </a:buClr>
                        <a:buSzPct val="100000"/>
                        <a:buFont typeface="Arial"/>
                        <a:buNone/>
                      </a:pPr>
                      <a:r>
                        <a:rPr lang="en" sz="700" b="0" i="0" u="none" strike="noStrike" cap="none">
                          <a:solidFill>
                            <a:srgbClr val="000000"/>
                          </a:solidFill>
                          <a:latin typeface="Arial"/>
                          <a:ea typeface="Arial"/>
                          <a:cs typeface="Arial"/>
                          <a:sym typeface="Arial"/>
                        </a:rPr>
                        <a:t>Made biggest purchases, and often. But haven’t returned for a long long time.</a:t>
                      </a:r>
                    </a:p>
                    <a:p>
                      <a:pPr marL="0" marR="0" lvl="0" indent="-44450" algn="ctr" rtl="0">
                        <a:lnSpc>
                          <a:spcPct val="100000"/>
                        </a:lnSpc>
                        <a:spcBef>
                          <a:spcPts val="0"/>
                        </a:spcBef>
                        <a:spcAft>
                          <a:spcPts val="0"/>
                        </a:spcAft>
                        <a:buClr>
                          <a:schemeClr val="dk1"/>
                        </a:buClr>
                        <a:buSzPct val="100000"/>
                        <a:buFont typeface="Helvetica Neue Light"/>
                        <a:buNone/>
                      </a:pPr>
                      <a:endParaRPr sz="700" u="none" strike="noStrike" cap="none">
                        <a:latin typeface="Arial"/>
                        <a:ea typeface="Arial"/>
                        <a:cs typeface="Arial"/>
                        <a:sym typeface="Arial"/>
                      </a:endParaRPr>
                    </a:p>
                  </a:txBody>
                  <a:tcPr marL="28550" marR="28550" marT="14275" marB="14275"/>
                </a:tc>
                <a:tc vMerge="1">
                  <a:txBody>
                    <a:bodyPr/>
                    <a:lstStyle/>
                    <a:p>
                      <a:endParaRPr lang="el-GR"/>
                    </a:p>
                  </a:txBody>
                  <a:tcPr/>
                </a:tc>
                <a:extLst>
                  <a:ext uri="{0D108BD9-81ED-4DB2-BD59-A6C34878D82A}">
                    <a16:rowId xmlns:a16="http://schemas.microsoft.com/office/drawing/2014/main" val="10009"/>
                  </a:ext>
                </a:extLst>
              </a:tr>
              <a:tr h="998390">
                <a:tc vMerge="1">
                  <a:txBody>
                    <a:bodyPr/>
                    <a:lstStyle/>
                    <a:p>
                      <a:endParaRPr lang="el-GR"/>
                    </a:p>
                  </a:txBody>
                  <a:tcPr/>
                </a:tc>
                <a:tc>
                  <a:txBody>
                    <a:bodyPr/>
                    <a:lstStyle/>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At risk</a:t>
                      </a:r>
                    </a:p>
                  </a:txBody>
                  <a:tcPr marL="28550" marR="28550" marT="14275" marB="14275"/>
                </a:tc>
                <a:tc>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dirty="0">
                          <a:solidFill>
                            <a:srgbClr val="000000"/>
                          </a:solidFill>
                          <a:latin typeface="Cera PRO Black" panose="00000A00000000000000" pitchFamily="2" charset="0"/>
                          <a:ea typeface="Arial"/>
                          <a:cs typeface="Arial"/>
                          <a:sym typeface="Arial"/>
                        </a:rPr>
                        <a:t>Spent big money and purchased often. But long time ago. Need to bring them back!</a:t>
                      </a:r>
                    </a:p>
                  </a:txBody>
                  <a:tcPr marL="28550" marR="28550" marT="14275" marB="14275"/>
                </a:tc>
                <a:tc vMerge="1">
                  <a:txBody>
                    <a:bodyPr/>
                    <a:lstStyle/>
                    <a:p>
                      <a:endParaRPr lang="el-GR"/>
                    </a:p>
                  </a:txBody>
                  <a:tcPr/>
                </a:tc>
                <a:extLst>
                  <a:ext uri="{0D108BD9-81ED-4DB2-BD59-A6C34878D82A}">
                    <a16:rowId xmlns:a16="http://schemas.microsoft.com/office/drawing/2014/main" val="597806435"/>
                  </a:ext>
                </a:extLst>
              </a:tr>
              <a:tr h="683453">
                <a:tc vMerge="1">
                  <a:txBody>
                    <a:bodyPr/>
                    <a:lstStyle/>
                    <a:p>
                      <a:endParaRPr lang="el-GR"/>
                    </a:p>
                  </a:txBody>
                  <a:tcPr/>
                </a:tc>
                <a:tc>
                  <a:txBody>
                    <a:bodyPr/>
                    <a:lstStyle/>
                    <a:p>
                      <a:pPr marL="0" marR="0" lvl="0" indent="-44450" algn="ctr" rtl="0">
                        <a:lnSpc>
                          <a:spcPct val="100000"/>
                        </a:lnSpc>
                        <a:spcBef>
                          <a:spcPts val="0"/>
                        </a:spcBef>
                        <a:spcAft>
                          <a:spcPts val="0"/>
                        </a:spcAft>
                        <a:buClr>
                          <a:schemeClr val="dk1"/>
                        </a:buClr>
                        <a:buSzPct val="100000"/>
                        <a:buFont typeface="Arial"/>
                        <a:buNone/>
                      </a:pPr>
                      <a:r>
                        <a:rPr lang="en" sz="2000" u="none" strike="noStrike" cap="none">
                          <a:latin typeface="Cera PRO Black" panose="00000A00000000000000" pitchFamily="2" charset="0"/>
                          <a:ea typeface="Arial"/>
                          <a:cs typeface="Arial"/>
                          <a:sym typeface="Arial"/>
                        </a:rPr>
                        <a:t>Lost </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a:latin typeface="Cera PRO Black" panose="00000A00000000000000" pitchFamily="2" charset="0"/>
                        <a:ea typeface="Arial"/>
                        <a:cs typeface="Arial"/>
                        <a:sym typeface="Arial"/>
                      </a:endParaRPr>
                    </a:p>
                  </a:txBody>
                  <a:tcPr marL="28550" marR="28550" marT="14275" marB="14275"/>
                </a:tc>
                <a:tc>
                  <a:txBody>
                    <a:bodyPr/>
                    <a:lstStyle/>
                    <a:p>
                      <a:pPr marL="0" marR="0" lvl="0" indent="-44450" algn="ctr" rtl="0">
                        <a:lnSpc>
                          <a:spcPct val="100000"/>
                        </a:lnSpc>
                        <a:spcBef>
                          <a:spcPts val="0"/>
                        </a:spcBef>
                        <a:spcAft>
                          <a:spcPts val="0"/>
                        </a:spcAft>
                        <a:buClr>
                          <a:srgbClr val="000000"/>
                        </a:buClr>
                        <a:buSzPct val="100000"/>
                        <a:buFont typeface="Arial"/>
                        <a:buNone/>
                      </a:pPr>
                      <a:r>
                        <a:rPr lang="en" sz="2000" b="0" i="0" u="none" strike="noStrike" cap="none" dirty="0">
                          <a:solidFill>
                            <a:srgbClr val="000000"/>
                          </a:solidFill>
                          <a:latin typeface="Cera PRO Black" panose="00000A00000000000000" pitchFamily="2" charset="0"/>
                          <a:ea typeface="Arial"/>
                          <a:cs typeface="Arial"/>
                          <a:sym typeface="Arial"/>
                        </a:rPr>
                        <a:t>Lowest recency, frequency and monetary scores.</a:t>
                      </a:r>
                    </a:p>
                    <a:p>
                      <a:pPr marL="0" marR="0" lvl="0" indent="-44450" algn="ctr" rtl="0">
                        <a:lnSpc>
                          <a:spcPct val="100000"/>
                        </a:lnSpc>
                        <a:spcBef>
                          <a:spcPts val="0"/>
                        </a:spcBef>
                        <a:spcAft>
                          <a:spcPts val="0"/>
                        </a:spcAft>
                        <a:buClr>
                          <a:schemeClr val="dk1"/>
                        </a:buClr>
                        <a:buSzPct val="100000"/>
                        <a:buFont typeface="Helvetica Neue Light"/>
                        <a:buNone/>
                      </a:pPr>
                      <a:endParaRPr sz="2000" u="none" strike="noStrike" cap="none" dirty="0">
                        <a:latin typeface="Cera PRO Black" panose="00000A00000000000000" pitchFamily="2" charset="0"/>
                        <a:ea typeface="Arial"/>
                        <a:cs typeface="Arial"/>
                        <a:sym typeface="Arial"/>
                      </a:endParaRPr>
                    </a:p>
                  </a:txBody>
                  <a:tcPr marL="28550" marR="28550" marT="14275" marB="14275"/>
                </a:tc>
                <a:tc vMerge="1">
                  <a:txBody>
                    <a:bodyPr/>
                    <a:lstStyle/>
                    <a:p>
                      <a:endParaRPr lang="el-GR"/>
                    </a:p>
                  </a:txBody>
                  <a:tcPr/>
                </a:tc>
                <a:extLst>
                  <a:ext uri="{0D108BD9-81ED-4DB2-BD59-A6C34878D82A}">
                    <a16:rowId xmlns:a16="http://schemas.microsoft.com/office/drawing/2014/main" val="10010"/>
                  </a:ext>
                </a:extLst>
              </a:tr>
            </a:tbl>
          </a:graphicData>
        </a:graphic>
      </p:graphicFrame>
      <p:sp>
        <p:nvSpPr>
          <p:cNvPr id="2" name="Βέλος: Καμπύλο προς τα επάνω 1">
            <a:extLst>
              <a:ext uri="{FF2B5EF4-FFF2-40B4-BE49-F238E27FC236}">
                <a16:creationId xmlns:a16="http://schemas.microsoft.com/office/drawing/2014/main" id="{E7A6D7BF-17A1-4144-B333-3F8028562E4D}"/>
              </a:ext>
            </a:extLst>
          </p:cNvPr>
          <p:cNvSpPr/>
          <p:nvPr/>
        </p:nvSpPr>
        <p:spPr>
          <a:xfrm rot="16200000">
            <a:off x="18489231" y="7972425"/>
            <a:ext cx="3638550" cy="1409700"/>
          </a:xfrm>
          <a:prstGeom prst="curvedUpArrow">
            <a:avLst/>
          </a:prstGeom>
          <a:solidFill>
            <a:srgbClr val="11A2C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Βέλος: Καμπύλο προς τα επάνω 6">
            <a:extLst>
              <a:ext uri="{FF2B5EF4-FFF2-40B4-BE49-F238E27FC236}">
                <a16:creationId xmlns:a16="http://schemas.microsoft.com/office/drawing/2014/main" id="{87E96E51-24B0-41E0-8468-EC081B4BAEA4}"/>
              </a:ext>
            </a:extLst>
          </p:cNvPr>
          <p:cNvSpPr/>
          <p:nvPr/>
        </p:nvSpPr>
        <p:spPr>
          <a:xfrm rot="16200000">
            <a:off x="18314443" y="3733800"/>
            <a:ext cx="3638550" cy="1409700"/>
          </a:xfrm>
          <a:prstGeom prst="curvedUpArrow">
            <a:avLst/>
          </a:prstGeom>
          <a:solidFill>
            <a:srgbClr val="11A2C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635065034"/>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p:nvPr/>
        </p:nvSpPr>
        <p:spPr>
          <a:xfrm>
            <a:off x="14218928" y="6571928"/>
            <a:ext cx="1312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412" name="Shape 412"/>
          <p:cNvSpPr/>
          <p:nvPr/>
        </p:nvSpPr>
        <p:spPr>
          <a:xfrm>
            <a:off x="1013880" y="449267"/>
            <a:ext cx="3815200" cy="1058400"/>
          </a:xfrm>
          <a:prstGeom prst="rect">
            <a:avLst/>
          </a:prstGeom>
          <a:noFill/>
          <a:ln>
            <a:noFill/>
          </a:ln>
        </p:spPr>
        <p:txBody>
          <a:bodyPr wrap="square" lIns="50800" tIns="50800" rIns="50800" bIns="50800" anchor="ctr" anchorCtr="0">
            <a:noAutofit/>
          </a:bodyPr>
          <a:lstStyle/>
          <a:p>
            <a:pPr indent="-440272" algn="l">
              <a:lnSpc>
                <a:spcPct val="90000"/>
              </a:lnSpc>
              <a:buClr>
                <a:srgbClr val="000000"/>
              </a:buClr>
              <a:buSzPct val="100000"/>
            </a:pPr>
            <a:r>
              <a:rPr lang="en" sz="8000" dirty="0">
                <a:latin typeface="Cera PRO Black" panose="00000A00000000000000" pitchFamily="2" charset="0"/>
              </a:rPr>
              <a:t>Tactics</a:t>
            </a:r>
          </a:p>
        </p:txBody>
      </p:sp>
      <p:sp>
        <p:nvSpPr>
          <p:cNvPr id="413" name="Shape 413"/>
          <p:cNvSpPr/>
          <p:nvPr/>
        </p:nvSpPr>
        <p:spPr>
          <a:xfrm>
            <a:off x="1174776" y="1673424"/>
            <a:ext cx="1016000" cy="151200"/>
          </a:xfrm>
          <a:prstGeom prst="rect">
            <a:avLst/>
          </a:prstGeom>
          <a:solidFill>
            <a:srgbClr val="0DA1C2"/>
          </a:solidFill>
          <a:ln>
            <a:noFill/>
          </a:ln>
        </p:spPr>
        <p:txBody>
          <a:bodyPr wrap="square" lIns="50800" tIns="50800" rIns="50800" bIns="50800" anchor="ctr" anchorCtr="0">
            <a:noAutofit/>
          </a:bodyPr>
          <a:lstStyle/>
          <a:p>
            <a:pPr indent="-321737">
              <a:buClr>
                <a:srgbClr val="FFFFFF"/>
              </a:buClr>
              <a:buSzPct val="100000"/>
            </a:pPr>
            <a:endParaRPr sz="3200" b="0">
              <a:latin typeface="Cera PRO Black" panose="00000A00000000000000" pitchFamily="2" charset="0"/>
              <a:ea typeface="Helvetica Neue Light"/>
              <a:cs typeface="Helvetica Neue Light"/>
              <a:sym typeface="Helvetica Neue Light"/>
            </a:endParaRPr>
          </a:p>
        </p:txBody>
      </p:sp>
      <p:sp>
        <p:nvSpPr>
          <p:cNvPr id="414" name="Shape 414"/>
          <p:cNvSpPr/>
          <p:nvPr/>
        </p:nvSpPr>
        <p:spPr>
          <a:xfrm>
            <a:off x="12922733" y="6834331"/>
            <a:ext cx="3430400" cy="172800"/>
          </a:xfrm>
          <a:prstGeom prst="rect">
            <a:avLst/>
          </a:prstGeom>
          <a:noFill/>
          <a:ln>
            <a:noFill/>
          </a:ln>
        </p:spPr>
        <p:txBody>
          <a:bodyPr wrap="square" lIns="50800" tIns="50800" rIns="50800" bIns="50800" anchor="ctr" anchorCtr="0">
            <a:noAutofit/>
          </a:bodyPr>
          <a:lstStyle/>
          <a:p>
            <a:pPr indent="-287870" algn="l">
              <a:lnSpc>
                <a:spcPct val="120000"/>
              </a:lnSpc>
              <a:buClr>
                <a:srgbClr val="222222"/>
              </a:buClr>
              <a:buSzPct val="100000"/>
            </a:pPr>
            <a:endParaRPr sz="3200" b="0">
              <a:latin typeface="Cera PRO Black" panose="00000A00000000000000" pitchFamily="2" charset="0"/>
              <a:ea typeface="Helvetica Neue Light"/>
              <a:cs typeface="Helvetica Neue Light"/>
              <a:sym typeface="Helvetica Neue Light"/>
            </a:endParaRPr>
          </a:p>
        </p:txBody>
      </p:sp>
      <p:sp>
        <p:nvSpPr>
          <p:cNvPr id="415" name="Shape 415"/>
          <p:cNvSpPr/>
          <p:nvPr/>
        </p:nvSpPr>
        <p:spPr>
          <a:xfrm>
            <a:off x="14301656" y="601793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416" name="Shape 416"/>
          <p:cNvCxnSpPr/>
          <p:nvPr/>
        </p:nvCxnSpPr>
        <p:spPr>
          <a:xfrm>
            <a:off x="14756275" y="6197944"/>
            <a:ext cx="0" cy="124800"/>
          </a:xfrm>
          <a:prstGeom prst="straightConnector1">
            <a:avLst/>
          </a:prstGeom>
          <a:noFill/>
          <a:ln w="9525" cap="flat" cmpd="sng">
            <a:solidFill>
              <a:schemeClr val="dk1"/>
            </a:solidFill>
            <a:prstDash val="solid"/>
            <a:round/>
            <a:headEnd type="none" w="med" len="med"/>
            <a:tailEnd type="none" w="med" len="med"/>
          </a:ln>
        </p:spPr>
      </p:cxnSp>
      <p:sp>
        <p:nvSpPr>
          <p:cNvPr id="417" name="Shape 417"/>
          <p:cNvSpPr/>
          <p:nvPr/>
        </p:nvSpPr>
        <p:spPr>
          <a:xfrm>
            <a:off x="14301667" y="6314005"/>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418" name="Shape 418"/>
          <p:cNvCxnSpPr/>
          <p:nvPr/>
        </p:nvCxnSpPr>
        <p:spPr>
          <a:xfrm>
            <a:off x="15111360" y="6503424"/>
            <a:ext cx="0" cy="124800"/>
          </a:xfrm>
          <a:prstGeom prst="straightConnector1">
            <a:avLst/>
          </a:prstGeom>
          <a:noFill/>
          <a:ln w="9525" cap="flat" cmpd="sng">
            <a:solidFill>
              <a:schemeClr val="dk1"/>
            </a:solidFill>
            <a:prstDash val="solid"/>
            <a:round/>
            <a:headEnd type="none" w="med" len="med"/>
            <a:tailEnd type="none" w="med" len="med"/>
          </a:ln>
        </p:spPr>
      </p:cxnSp>
      <p:cxnSp>
        <p:nvCxnSpPr>
          <p:cNvPr id="419" name="Shape 419"/>
          <p:cNvCxnSpPr/>
          <p:nvPr/>
        </p:nvCxnSpPr>
        <p:spPr>
          <a:xfrm>
            <a:off x="14433291" y="6498792"/>
            <a:ext cx="0" cy="124800"/>
          </a:xfrm>
          <a:prstGeom prst="straightConnector1">
            <a:avLst/>
          </a:prstGeom>
          <a:noFill/>
          <a:ln w="9525" cap="flat" cmpd="sng">
            <a:solidFill>
              <a:schemeClr val="dk1"/>
            </a:solidFill>
            <a:prstDash val="solid"/>
            <a:round/>
            <a:headEnd type="none" w="med" len="med"/>
            <a:tailEnd type="none" w="med" len="med"/>
          </a:ln>
        </p:spPr>
      </p:cxnSp>
      <p:cxnSp>
        <p:nvCxnSpPr>
          <p:cNvPr id="420" name="Shape 420"/>
          <p:cNvCxnSpPr/>
          <p:nvPr/>
        </p:nvCxnSpPr>
        <p:spPr>
          <a:xfrm rot="10800000">
            <a:off x="15116080" y="6627045"/>
            <a:ext cx="299200" cy="0"/>
          </a:xfrm>
          <a:prstGeom prst="straightConnector1">
            <a:avLst/>
          </a:prstGeom>
          <a:noFill/>
          <a:ln w="9525" cap="flat" cmpd="sng">
            <a:solidFill>
              <a:schemeClr val="dk1"/>
            </a:solidFill>
            <a:prstDash val="solid"/>
            <a:round/>
            <a:headEnd type="none" w="med" len="med"/>
            <a:tailEnd type="none" w="med" len="med"/>
          </a:ln>
        </p:spPr>
      </p:cxnSp>
      <p:cxnSp>
        <p:nvCxnSpPr>
          <p:cNvPr id="421" name="Shape 421"/>
          <p:cNvCxnSpPr/>
          <p:nvPr/>
        </p:nvCxnSpPr>
        <p:spPr>
          <a:xfrm rot="10800000">
            <a:off x="14134091" y="6623437"/>
            <a:ext cx="299200" cy="0"/>
          </a:xfrm>
          <a:prstGeom prst="straightConnector1">
            <a:avLst/>
          </a:prstGeom>
          <a:noFill/>
          <a:ln w="9525" cap="flat" cmpd="sng">
            <a:solidFill>
              <a:schemeClr val="dk1"/>
            </a:solidFill>
            <a:prstDash val="solid"/>
            <a:round/>
            <a:headEnd type="none" w="med" len="med"/>
            <a:tailEnd type="none" w="med" len="med"/>
          </a:ln>
        </p:spPr>
      </p:cxnSp>
      <p:cxnSp>
        <p:nvCxnSpPr>
          <p:cNvPr id="422" name="Shape 422"/>
          <p:cNvCxnSpPr/>
          <p:nvPr/>
        </p:nvCxnSpPr>
        <p:spPr>
          <a:xfrm>
            <a:off x="14135269" y="6623437"/>
            <a:ext cx="0" cy="124800"/>
          </a:xfrm>
          <a:prstGeom prst="straightConnector1">
            <a:avLst/>
          </a:prstGeom>
          <a:noFill/>
          <a:ln w="9525" cap="flat" cmpd="sng">
            <a:solidFill>
              <a:schemeClr val="dk1"/>
            </a:solidFill>
            <a:prstDash val="solid"/>
            <a:round/>
            <a:headEnd type="none" w="med" len="med"/>
            <a:tailEnd type="none" w="med" len="med"/>
          </a:ln>
        </p:spPr>
      </p:cxnSp>
      <p:cxnSp>
        <p:nvCxnSpPr>
          <p:cNvPr id="423" name="Shape 423"/>
          <p:cNvCxnSpPr/>
          <p:nvPr/>
        </p:nvCxnSpPr>
        <p:spPr>
          <a:xfrm>
            <a:off x="15408955" y="6628069"/>
            <a:ext cx="0" cy="124800"/>
          </a:xfrm>
          <a:prstGeom prst="straightConnector1">
            <a:avLst/>
          </a:prstGeom>
          <a:noFill/>
          <a:ln w="9525" cap="flat" cmpd="sng">
            <a:solidFill>
              <a:schemeClr val="dk1"/>
            </a:solidFill>
            <a:prstDash val="solid"/>
            <a:round/>
            <a:headEnd type="none" w="med" len="med"/>
            <a:tailEnd type="none" w="med" len="med"/>
          </a:ln>
        </p:spPr>
      </p:cxnSp>
      <p:sp>
        <p:nvSpPr>
          <p:cNvPr id="424" name="Shape 424"/>
          <p:cNvSpPr/>
          <p:nvPr/>
        </p:nvSpPr>
        <p:spPr>
          <a:xfrm>
            <a:off x="13718704" y="6739797"/>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425" name="Shape 425"/>
          <p:cNvCxnSpPr/>
          <p:nvPr/>
        </p:nvCxnSpPr>
        <p:spPr>
          <a:xfrm>
            <a:off x="14134600" y="6919808"/>
            <a:ext cx="0" cy="124800"/>
          </a:xfrm>
          <a:prstGeom prst="straightConnector1">
            <a:avLst/>
          </a:prstGeom>
          <a:noFill/>
          <a:ln w="9525" cap="flat" cmpd="sng">
            <a:solidFill>
              <a:schemeClr val="dk1"/>
            </a:solidFill>
            <a:prstDash val="solid"/>
            <a:round/>
            <a:headEnd type="none" w="med" len="med"/>
            <a:tailEnd type="none" w="med" len="med"/>
          </a:ln>
        </p:spPr>
      </p:cxnSp>
      <p:sp>
        <p:nvSpPr>
          <p:cNvPr id="426" name="Shape 426"/>
          <p:cNvSpPr/>
          <p:nvPr/>
        </p:nvSpPr>
        <p:spPr>
          <a:xfrm>
            <a:off x="13722592" y="7039155"/>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427" name="Shape 427"/>
          <p:cNvCxnSpPr/>
          <p:nvPr/>
        </p:nvCxnSpPr>
        <p:spPr>
          <a:xfrm>
            <a:off x="13850339" y="7219168"/>
            <a:ext cx="0" cy="124800"/>
          </a:xfrm>
          <a:prstGeom prst="straightConnector1">
            <a:avLst/>
          </a:prstGeom>
          <a:noFill/>
          <a:ln w="9525" cap="flat" cmpd="sng">
            <a:solidFill>
              <a:schemeClr val="dk1"/>
            </a:solidFill>
            <a:prstDash val="solid"/>
            <a:round/>
            <a:headEnd type="none" w="med" len="med"/>
            <a:tailEnd type="none" w="med" len="med"/>
          </a:ln>
        </p:spPr>
      </p:cxnSp>
      <p:cxnSp>
        <p:nvCxnSpPr>
          <p:cNvPr id="428" name="Shape 428"/>
          <p:cNvCxnSpPr/>
          <p:nvPr/>
        </p:nvCxnSpPr>
        <p:spPr>
          <a:xfrm rot="10800000">
            <a:off x="13548949" y="7343813"/>
            <a:ext cx="299200" cy="0"/>
          </a:xfrm>
          <a:prstGeom prst="straightConnector1">
            <a:avLst/>
          </a:prstGeom>
          <a:noFill/>
          <a:ln w="9525" cap="flat" cmpd="sng">
            <a:solidFill>
              <a:schemeClr val="dk1"/>
            </a:solidFill>
            <a:prstDash val="solid"/>
            <a:round/>
            <a:headEnd type="none" w="med" len="med"/>
            <a:tailEnd type="none" w="med" len="med"/>
          </a:ln>
        </p:spPr>
      </p:cxnSp>
      <p:cxnSp>
        <p:nvCxnSpPr>
          <p:cNvPr id="429" name="Shape 429"/>
          <p:cNvCxnSpPr/>
          <p:nvPr/>
        </p:nvCxnSpPr>
        <p:spPr>
          <a:xfrm>
            <a:off x="13549461" y="7347973"/>
            <a:ext cx="0" cy="124800"/>
          </a:xfrm>
          <a:prstGeom prst="straightConnector1">
            <a:avLst/>
          </a:prstGeom>
          <a:noFill/>
          <a:ln w="9525" cap="flat" cmpd="sng">
            <a:solidFill>
              <a:schemeClr val="dk1"/>
            </a:solidFill>
            <a:prstDash val="solid"/>
            <a:round/>
            <a:headEnd type="none" w="med" len="med"/>
            <a:tailEnd type="none" w="med" len="med"/>
          </a:ln>
        </p:spPr>
      </p:cxnSp>
      <p:cxnSp>
        <p:nvCxnSpPr>
          <p:cNvPr id="430" name="Shape 430"/>
          <p:cNvCxnSpPr/>
          <p:nvPr/>
        </p:nvCxnSpPr>
        <p:spPr>
          <a:xfrm>
            <a:off x="14283947" y="7219168"/>
            <a:ext cx="0" cy="124800"/>
          </a:xfrm>
          <a:prstGeom prst="straightConnector1">
            <a:avLst/>
          </a:prstGeom>
          <a:noFill/>
          <a:ln w="9525" cap="flat" cmpd="sng">
            <a:solidFill>
              <a:schemeClr val="dk1"/>
            </a:solidFill>
            <a:prstDash val="solid"/>
            <a:round/>
            <a:headEnd type="none" w="med" len="med"/>
            <a:tailEnd type="none" w="med" len="med"/>
          </a:ln>
        </p:spPr>
      </p:cxnSp>
      <p:cxnSp>
        <p:nvCxnSpPr>
          <p:cNvPr id="431" name="Shape 431"/>
          <p:cNvCxnSpPr/>
          <p:nvPr/>
        </p:nvCxnSpPr>
        <p:spPr>
          <a:xfrm rot="10800000">
            <a:off x="14283435" y="7343813"/>
            <a:ext cx="299200" cy="0"/>
          </a:xfrm>
          <a:prstGeom prst="straightConnector1">
            <a:avLst/>
          </a:prstGeom>
          <a:noFill/>
          <a:ln w="9525" cap="flat" cmpd="sng">
            <a:solidFill>
              <a:schemeClr val="dk1"/>
            </a:solidFill>
            <a:prstDash val="solid"/>
            <a:round/>
            <a:headEnd type="none" w="med" len="med"/>
            <a:tailEnd type="none" w="med" len="med"/>
          </a:ln>
        </p:spPr>
      </p:cxnSp>
      <p:cxnSp>
        <p:nvCxnSpPr>
          <p:cNvPr id="432" name="Shape 432"/>
          <p:cNvCxnSpPr/>
          <p:nvPr/>
        </p:nvCxnSpPr>
        <p:spPr>
          <a:xfrm>
            <a:off x="14581541" y="7343813"/>
            <a:ext cx="0" cy="124800"/>
          </a:xfrm>
          <a:prstGeom prst="straightConnector1">
            <a:avLst/>
          </a:prstGeom>
          <a:noFill/>
          <a:ln w="9525" cap="flat" cmpd="sng">
            <a:solidFill>
              <a:schemeClr val="dk1"/>
            </a:solidFill>
            <a:prstDash val="solid"/>
            <a:round/>
            <a:headEnd type="none" w="med" len="med"/>
            <a:tailEnd type="none" w="med" len="med"/>
          </a:ln>
        </p:spPr>
      </p:cxnSp>
      <p:sp>
        <p:nvSpPr>
          <p:cNvPr id="433" name="Shape 433"/>
          <p:cNvSpPr txBox="1"/>
          <p:nvPr/>
        </p:nvSpPr>
        <p:spPr>
          <a:xfrm>
            <a:off x="14527315" y="6024427"/>
            <a:ext cx="526400" cy="156000"/>
          </a:xfrm>
          <a:prstGeom prst="rect">
            <a:avLst/>
          </a:prstGeom>
          <a:noFill/>
          <a:ln>
            <a:noFill/>
          </a:ln>
        </p:spPr>
        <p:txBody>
          <a:bodyPr wrap="square" lIns="50800" tIns="50800" rIns="50800" bIns="50800" anchor="ctr" anchorCtr="0">
            <a:noAutofit/>
          </a:bodyPr>
          <a:lstStyle/>
          <a:p>
            <a:pPr indent="-101601">
              <a:buClr>
                <a:srgbClr val="000000"/>
              </a:buClr>
              <a:buSzPct val="120000"/>
            </a:pPr>
            <a:endParaRPr sz="3200">
              <a:solidFill>
                <a:srgbClr val="008000"/>
              </a:solidFill>
              <a:latin typeface="Cera PRO Black" panose="00000A00000000000000" pitchFamily="2" charset="0"/>
              <a:ea typeface="Arial"/>
              <a:cs typeface="Arial"/>
              <a:sym typeface="Arial"/>
            </a:endParaRPr>
          </a:p>
        </p:txBody>
      </p:sp>
      <p:sp>
        <p:nvSpPr>
          <p:cNvPr id="434" name="Shape 434"/>
          <p:cNvSpPr txBox="1"/>
          <p:nvPr/>
        </p:nvSpPr>
        <p:spPr>
          <a:xfrm>
            <a:off x="14527315" y="6330133"/>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435" name="Shape 435"/>
          <p:cNvSpPr/>
          <p:nvPr/>
        </p:nvSpPr>
        <p:spPr>
          <a:xfrm>
            <a:off x="15234539" y="6586763"/>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436" name="Shape 436"/>
          <p:cNvSpPr txBox="1"/>
          <p:nvPr/>
        </p:nvSpPr>
        <p:spPr>
          <a:xfrm>
            <a:off x="14227184" y="6594016"/>
            <a:ext cx="148800" cy="64000"/>
          </a:xfrm>
          <a:prstGeom prst="rect">
            <a:avLst/>
          </a:prstGeom>
          <a:noFill/>
          <a:ln>
            <a:noFill/>
          </a:ln>
        </p:spPr>
        <p:txBody>
          <a:bodyPr wrap="square" lIns="50800" tIns="50800" rIns="50800" bIns="50800" anchor="ctr" anchorCtr="0">
            <a:noAutofit/>
          </a:bodyPr>
          <a:lstStyle/>
          <a:p>
            <a:pPr indent="-101601" algn="l">
              <a:buClr>
                <a:srgbClr val="000000"/>
              </a:buClr>
              <a:buSzPct val="100000"/>
            </a:pPr>
            <a:r>
              <a:rPr lang="en" sz="3200" dirty="0">
                <a:latin typeface="Cera PRO Black" panose="00000A00000000000000" pitchFamily="2" charset="0"/>
                <a:ea typeface="Helvetica Neue Light"/>
                <a:cs typeface="Helvetica Neue Light"/>
                <a:sym typeface="Helvetica Neue Light"/>
              </a:rPr>
              <a:t>O</a:t>
            </a:r>
          </a:p>
        </p:txBody>
      </p:sp>
      <p:sp>
        <p:nvSpPr>
          <p:cNvPr id="437" name="Shape 437"/>
          <p:cNvSpPr/>
          <p:nvPr/>
        </p:nvSpPr>
        <p:spPr>
          <a:xfrm>
            <a:off x="15335925" y="6752715"/>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438" name="Shape 438"/>
          <p:cNvSpPr txBox="1"/>
          <p:nvPr/>
        </p:nvSpPr>
        <p:spPr>
          <a:xfrm>
            <a:off x="13881707" y="6758219"/>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439" name="Shape 439"/>
          <p:cNvSpPr txBox="1"/>
          <p:nvPr/>
        </p:nvSpPr>
        <p:spPr>
          <a:xfrm>
            <a:off x="13883691" y="7035667"/>
            <a:ext cx="526400" cy="1888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440" name="Shape 440"/>
          <p:cNvSpPr/>
          <p:nvPr/>
        </p:nvSpPr>
        <p:spPr>
          <a:xfrm>
            <a:off x="14486064" y="7468459"/>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441" name="Shape 441"/>
          <p:cNvSpPr txBox="1"/>
          <p:nvPr/>
        </p:nvSpPr>
        <p:spPr>
          <a:xfrm>
            <a:off x="14513891" y="7498696"/>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442" name="Shape 442"/>
          <p:cNvSpPr/>
          <p:nvPr/>
        </p:nvSpPr>
        <p:spPr>
          <a:xfrm>
            <a:off x="14396776" y="7298811"/>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443" name="Shape 443"/>
          <p:cNvSpPr/>
          <p:nvPr/>
        </p:nvSpPr>
        <p:spPr>
          <a:xfrm>
            <a:off x="13653435" y="7294349"/>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444" name="Shape 444"/>
          <p:cNvSpPr/>
          <p:nvPr/>
        </p:nvSpPr>
        <p:spPr>
          <a:xfrm>
            <a:off x="13195469" y="7442277"/>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445" name="Shape 445"/>
          <p:cNvSpPr txBox="1"/>
          <p:nvPr/>
        </p:nvSpPr>
        <p:spPr>
          <a:xfrm>
            <a:off x="13350749" y="7457208"/>
            <a:ext cx="526400" cy="1504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cxnSp>
        <p:nvCxnSpPr>
          <p:cNvPr id="446" name="Shape 446"/>
          <p:cNvCxnSpPr/>
          <p:nvPr/>
        </p:nvCxnSpPr>
        <p:spPr>
          <a:xfrm>
            <a:off x="13549461" y="7622288"/>
            <a:ext cx="0" cy="124800"/>
          </a:xfrm>
          <a:prstGeom prst="straightConnector1">
            <a:avLst/>
          </a:prstGeom>
          <a:noFill/>
          <a:ln w="9525" cap="flat" cmpd="sng">
            <a:solidFill>
              <a:schemeClr val="dk1"/>
            </a:solidFill>
            <a:prstDash val="solid"/>
            <a:round/>
            <a:headEnd type="none" w="med" len="med"/>
            <a:tailEnd type="none" w="med" len="med"/>
          </a:ln>
        </p:spPr>
      </p:cxnSp>
      <p:sp>
        <p:nvSpPr>
          <p:cNvPr id="447" name="Shape 447"/>
          <p:cNvSpPr/>
          <p:nvPr/>
        </p:nvSpPr>
        <p:spPr>
          <a:xfrm>
            <a:off x="13464768" y="7746933"/>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448" name="Shape 448"/>
          <p:cNvSpPr txBox="1"/>
          <p:nvPr/>
        </p:nvSpPr>
        <p:spPr>
          <a:xfrm>
            <a:off x="13495856" y="7777171"/>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449" name="Shape 449"/>
          <p:cNvSpPr txBox="1"/>
          <p:nvPr/>
        </p:nvSpPr>
        <p:spPr>
          <a:xfrm>
            <a:off x="12465333" y="4896267"/>
            <a:ext cx="5292000" cy="8208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254545"/>
            </a:pPr>
            <a:r>
              <a:rPr lang="en" sz="3200" dirty="0">
                <a:latin typeface="Cera PRO Black" panose="00000A00000000000000" pitchFamily="2" charset="0"/>
                <a:ea typeface="Roboto"/>
                <a:cs typeface="Roboto"/>
                <a:sym typeface="Roboto"/>
              </a:rPr>
              <a:t>Newsletter Dynamic Workflows</a:t>
            </a:r>
          </a:p>
        </p:txBody>
      </p:sp>
      <p:sp>
        <p:nvSpPr>
          <p:cNvPr id="450" name="Shape 450"/>
          <p:cNvSpPr txBox="1"/>
          <p:nvPr/>
        </p:nvSpPr>
        <p:spPr>
          <a:xfrm>
            <a:off x="12983199" y="9104695"/>
            <a:ext cx="5292000" cy="10584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254545"/>
            </a:pPr>
            <a:r>
              <a:rPr lang="en" sz="3200" dirty="0">
                <a:latin typeface="Cera PRO Black" panose="00000A00000000000000" pitchFamily="2" charset="0"/>
                <a:ea typeface="Roboto"/>
                <a:cs typeface="Roboto"/>
                <a:sym typeface="Roboto"/>
              </a:rPr>
              <a:t>Custom Audiences Campaigns</a:t>
            </a:r>
          </a:p>
        </p:txBody>
      </p:sp>
      <p:sp>
        <p:nvSpPr>
          <p:cNvPr id="451" name="Shape 451"/>
          <p:cNvSpPr txBox="1"/>
          <p:nvPr/>
        </p:nvSpPr>
        <p:spPr>
          <a:xfrm>
            <a:off x="866600" y="3363733"/>
            <a:ext cx="4584000" cy="8824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200000"/>
            </a:pPr>
            <a:r>
              <a:rPr lang="en" sz="3200" dirty="0">
                <a:latin typeface="Cera PRO Black" panose="00000A00000000000000" pitchFamily="2" charset="0"/>
                <a:ea typeface="Roboto"/>
                <a:cs typeface="Roboto"/>
                <a:sym typeface="Roboto"/>
              </a:rPr>
              <a:t>RFM Segmentation</a:t>
            </a:r>
          </a:p>
        </p:txBody>
      </p:sp>
      <p:sp>
        <p:nvSpPr>
          <p:cNvPr id="452" name="Shape 452"/>
          <p:cNvSpPr/>
          <p:nvPr/>
        </p:nvSpPr>
        <p:spPr>
          <a:xfrm>
            <a:off x="638600" y="4936867"/>
            <a:ext cx="4812000" cy="1856800"/>
          </a:xfrm>
          <a:prstGeom prst="roundRect">
            <a:avLst>
              <a:gd name="adj" fmla="val 16667"/>
            </a:avLst>
          </a:prstGeom>
          <a:solidFill>
            <a:srgbClr val="F3F3F3"/>
          </a:solidFill>
          <a:ln>
            <a:noFill/>
          </a:ln>
        </p:spPr>
        <p:txBody>
          <a:bodyPr wrap="square" lIns="243800" tIns="243800" rIns="243800" bIns="243800" anchor="ctr" anchorCtr="0">
            <a:noAutofit/>
          </a:bodyPr>
          <a:lstStyle/>
          <a:p>
            <a:r>
              <a:rPr lang="en-US" sz="3200" dirty="0" err="1">
                <a:latin typeface="Cera PRO Black" panose="00000A00000000000000" pitchFamily="2" charset="0"/>
              </a:rPr>
              <a:t>hvc</a:t>
            </a:r>
            <a:endParaRPr sz="3200" dirty="0">
              <a:latin typeface="Cera PRO Black" panose="00000A00000000000000" pitchFamily="2" charset="0"/>
            </a:endParaRPr>
          </a:p>
        </p:txBody>
      </p:sp>
      <p:sp>
        <p:nvSpPr>
          <p:cNvPr id="453" name="Shape 453"/>
          <p:cNvSpPr/>
          <p:nvPr/>
        </p:nvSpPr>
        <p:spPr>
          <a:xfrm>
            <a:off x="638600" y="7484405"/>
            <a:ext cx="4812000" cy="1856800"/>
          </a:xfrm>
          <a:prstGeom prst="roundRect">
            <a:avLst>
              <a:gd name="adj" fmla="val 16667"/>
            </a:avLst>
          </a:prstGeom>
          <a:solidFill>
            <a:srgbClr val="F3F3F3"/>
          </a:solidFill>
          <a:ln>
            <a:noFill/>
          </a:ln>
        </p:spPr>
        <p:txBody>
          <a:bodyPr wrap="square" lIns="243800" tIns="243800" rIns="243800" bIns="243800" anchor="ctr" anchorCtr="0">
            <a:noAutofit/>
          </a:bodyPr>
          <a:lstStyle/>
          <a:p>
            <a:r>
              <a:rPr lang="en-US" sz="3200" dirty="0" err="1">
                <a:latin typeface="Cera PRO Black" panose="00000A00000000000000" pitchFamily="2" charset="0"/>
              </a:rPr>
              <a:t>mvc</a:t>
            </a:r>
            <a:endParaRPr sz="3200" dirty="0">
              <a:latin typeface="Cera PRO Black" panose="00000A00000000000000" pitchFamily="2" charset="0"/>
            </a:endParaRPr>
          </a:p>
        </p:txBody>
      </p:sp>
      <p:sp>
        <p:nvSpPr>
          <p:cNvPr id="454" name="Shape 454"/>
          <p:cNvSpPr/>
          <p:nvPr/>
        </p:nvSpPr>
        <p:spPr>
          <a:xfrm>
            <a:off x="638600" y="10031941"/>
            <a:ext cx="4812000" cy="1856800"/>
          </a:xfrm>
          <a:prstGeom prst="roundRect">
            <a:avLst>
              <a:gd name="adj" fmla="val 16667"/>
            </a:avLst>
          </a:prstGeom>
          <a:solidFill>
            <a:srgbClr val="F3F3F3"/>
          </a:solidFill>
          <a:ln>
            <a:noFill/>
          </a:ln>
        </p:spPr>
        <p:txBody>
          <a:bodyPr wrap="square" lIns="243800" tIns="243800" rIns="243800" bIns="243800" anchor="ctr" anchorCtr="0">
            <a:noAutofit/>
          </a:bodyPr>
          <a:lstStyle/>
          <a:p>
            <a:r>
              <a:rPr lang="en-US" dirty="0" err="1">
                <a:latin typeface="Cera PRO Black" panose="00000A00000000000000" pitchFamily="2" charset="0"/>
              </a:rPr>
              <a:t>lvc</a:t>
            </a:r>
            <a:endParaRPr dirty="0">
              <a:latin typeface="Cera PRO Black" panose="00000A00000000000000" pitchFamily="2" charset="0"/>
            </a:endParaRPr>
          </a:p>
        </p:txBody>
      </p:sp>
      <p:sp>
        <p:nvSpPr>
          <p:cNvPr id="455" name="Shape 455"/>
          <p:cNvSpPr/>
          <p:nvPr/>
        </p:nvSpPr>
        <p:spPr>
          <a:xfrm>
            <a:off x="5955267" y="4948200"/>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56" name="Shape 456"/>
          <p:cNvSpPr/>
          <p:nvPr/>
        </p:nvSpPr>
        <p:spPr>
          <a:xfrm>
            <a:off x="5955267" y="5628557"/>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57" name="Shape 457"/>
          <p:cNvSpPr/>
          <p:nvPr/>
        </p:nvSpPr>
        <p:spPr>
          <a:xfrm>
            <a:off x="5955267" y="6308917"/>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58" name="Shape 458"/>
          <p:cNvSpPr/>
          <p:nvPr/>
        </p:nvSpPr>
        <p:spPr>
          <a:xfrm>
            <a:off x="5994800" y="7519901"/>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59" name="Shape 459"/>
          <p:cNvSpPr/>
          <p:nvPr/>
        </p:nvSpPr>
        <p:spPr>
          <a:xfrm>
            <a:off x="5994800" y="8200259"/>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60" name="Shape 460"/>
          <p:cNvSpPr/>
          <p:nvPr/>
        </p:nvSpPr>
        <p:spPr>
          <a:xfrm>
            <a:off x="5994800" y="8880616"/>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61" name="Shape 461"/>
          <p:cNvSpPr/>
          <p:nvPr/>
        </p:nvSpPr>
        <p:spPr>
          <a:xfrm>
            <a:off x="5994800" y="10031968"/>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62" name="Shape 462"/>
          <p:cNvSpPr/>
          <p:nvPr/>
        </p:nvSpPr>
        <p:spPr>
          <a:xfrm>
            <a:off x="5994800" y="10712325"/>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63" name="Shape 463"/>
          <p:cNvSpPr/>
          <p:nvPr/>
        </p:nvSpPr>
        <p:spPr>
          <a:xfrm>
            <a:off x="5994800" y="11392683"/>
            <a:ext cx="4812000" cy="496000"/>
          </a:xfrm>
          <a:prstGeom prst="roundRect">
            <a:avLst>
              <a:gd name="adj" fmla="val 16667"/>
            </a:avLst>
          </a:prstGeom>
          <a:solidFill>
            <a:srgbClr val="F3F3F3"/>
          </a:solidFill>
          <a:ln>
            <a:noFill/>
          </a:ln>
        </p:spPr>
        <p:txBody>
          <a:bodyPr wrap="square" lIns="243800" tIns="243800" rIns="243800" bIns="243800" anchor="ctr" anchorCtr="0">
            <a:noAutofit/>
          </a:bodyPr>
          <a:lstStyle/>
          <a:p>
            <a:endParaRPr sz="8000"/>
          </a:p>
        </p:txBody>
      </p:sp>
      <p:sp>
        <p:nvSpPr>
          <p:cNvPr id="464" name="Shape 464"/>
          <p:cNvSpPr txBox="1"/>
          <p:nvPr/>
        </p:nvSpPr>
        <p:spPr>
          <a:xfrm>
            <a:off x="5702000" y="3460133"/>
            <a:ext cx="5397600" cy="10584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200000"/>
            </a:pPr>
            <a:r>
              <a:rPr lang="en" sz="3200" dirty="0">
                <a:latin typeface="Cera PRO Black" panose="00000A00000000000000" pitchFamily="2" charset="0"/>
                <a:ea typeface="Roboto"/>
                <a:cs typeface="Roboto"/>
                <a:sym typeface="Roboto"/>
              </a:rPr>
              <a:t>2nd Level Segmentation</a:t>
            </a:r>
          </a:p>
          <a:p>
            <a:pPr indent="-474139" algn="l">
              <a:lnSpc>
                <a:spcPct val="80000"/>
              </a:lnSpc>
              <a:buClr>
                <a:srgbClr val="000000"/>
              </a:buClr>
              <a:buSzPct val="350000"/>
            </a:pPr>
            <a:r>
              <a:rPr lang="en" sz="3200" dirty="0">
                <a:latin typeface="Cera PRO Black" panose="00000A00000000000000" pitchFamily="2" charset="0"/>
                <a:ea typeface="Roboto"/>
                <a:cs typeface="Roboto"/>
                <a:sym typeface="Roboto"/>
              </a:rPr>
              <a:t>(</a:t>
            </a:r>
            <a:r>
              <a:rPr lang="en-US" sz="3200" dirty="0">
                <a:latin typeface="Cera PRO Black" panose="00000A00000000000000" pitchFamily="2" charset="0"/>
                <a:ea typeface="Roboto"/>
                <a:cs typeface="Roboto"/>
                <a:sym typeface="Roboto"/>
              </a:rPr>
              <a:t>Behavior</a:t>
            </a:r>
            <a:r>
              <a:rPr lang="en" sz="3200" dirty="0">
                <a:latin typeface="Cera PRO Black" panose="00000A00000000000000" pitchFamily="2" charset="0"/>
                <a:ea typeface="Roboto"/>
                <a:cs typeface="Roboto"/>
                <a:sym typeface="Roboto"/>
              </a:rPr>
              <a:t> Data &amp; </a:t>
            </a:r>
            <a:r>
              <a:rPr lang="en-US" sz="3200" dirty="0" err="1">
                <a:latin typeface="Cera PRO Black" panose="00000A00000000000000" pitchFamily="2" charset="0"/>
                <a:ea typeface="Roboto"/>
                <a:cs typeface="Roboto"/>
                <a:sym typeface="Roboto"/>
              </a:rPr>
              <a:t>Attidutional</a:t>
            </a:r>
            <a:r>
              <a:rPr lang="en" sz="3200" dirty="0">
                <a:latin typeface="Cera PRO Black" panose="00000A00000000000000" pitchFamily="2" charset="0"/>
                <a:ea typeface="Roboto"/>
                <a:cs typeface="Roboto"/>
                <a:sym typeface="Roboto"/>
              </a:rPr>
              <a:t> Data)</a:t>
            </a:r>
          </a:p>
        </p:txBody>
      </p:sp>
      <p:sp>
        <p:nvSpPr>
          <p:cNvPr id="465" name="Shape 465"/>
          <p:cNvSpPr txBox="1"/>
          <p:nvPr/>
        </p:nvSpPr>
        <p:spPr>
          <a:xfrm>
            <a:off x="13195469" y="9951505"/>
            <a:ext cx="3430400" cy="10584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254545"/>
            </a:pPr>
            <a:r>
              <a:rPr lang="en" sz="2800" dirty="0">
                <a:latin typeface="Cera PRO Black" panose="00000A00000000000000" pitchFamily="2" charset="0"/>
                <a:ea typeface="Roboto"/>
                <a:cs typeface="Roboto"/>
                <a:sym typeface="Roboto"/>
              </a:rPr>
              <a:t>Google Network</a:t>
            </a:r>
          </a:p>
        </p:txBody>
      </p:sp>
      <p:sp>
        <p:nvSpPr>
          <p:cNvPr id="466" name="Shape 466"/>
          <p:cNvSpPr txBox="1"/>
          <p:nvPr/>
        </p:nvSpPr>
        <p:spPr>
          <a:xfrm>
            <a:off x="13195469" y="10750838"/>
            <a:ext cx="4030450" cy="10584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254545"/>
            </a:pPr>
            <a:r>
              <a:rPr lang="en" sz="2800" dirty="0">
                <a:latin typeface="Cera PRO Black" panose="00000A00000000000000" pitchFamily="2" charset="0"/>
                <a:ea typeface="Roboto"/>
                <a:cs typeface="Roboto"/>
                <a:sym typeface="Roboto"/>
              </a:rPr>
              <a:t>Facebook Network</a:t>
            </a:r>
          </a:p>
        </p:txBody>
      </p:sp>
      <p:sp>
        <p:nvSpPr>
          <p:cNvPr id="467" name="Shape 467"/>
          <p:cNvSpPr txBox="1"/>
          <p:nvPr/>
        </p:nvSpPr>
        <p:spPr>
          <a:xfrm>
            <a:off x="20565383" y="5196200"/>
            <a:ext cx="2292683" cy="8208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254545"/>
            </a:pPr>
            <a:r>
              <a:rPr lang="en-US" sz="3200" dirty="0">
                <a:latin typeface="Cera PRO Black" panose="00000A00000000000000" pitchFamily="2" charset="0"/>
                <a:ea typeface="Roboto"/>
                <a:cs typeface="Roboto"/>
                <a:sym typeface="Roboto"/>
              </a:rPr>
              <a:t>Purchase</a:t>
            </a:r>
            <a:endParaRPr lang="en" sz="3200" dirty="0">
              <a:latin typeface="Cera PRO Black" panose="00000A00000000000000" pitchFamily="2" charset="0"/>
              <a:ea typeface="Roboto"/>
              <a:cs typeface="Roboto"/>
              <a:sym typeface="Roboto"/>
            </a:endParaRPr>
          </a:p>
        </p:txBody>
      </p:sp>
      <p:sp>
        <p:nvSpPr>
          <p:cNvPr id="468" name="Shape 468"/>
          <p:cNvSpPr/>
          <p:nvPr/>
        </p:nvSpPr>
        <p:spPr>
          <a:xfrm>
            <a:off x="11805568" y="6919800"/>
            <a:ext cx="728000" cy="2512800"/>
          </a:xfrm>
          <a:prstGeom prst="stripedRightArrow">
            <a:avLst>
              <a:gd name="adj1" fmla="val 50000"/>
              <a:gd name="adj2" fmla="val 50000"/>
            </a:avLst>
          </a:prstGeom>
          <a:solidFill>
            <a:schemeClr val="lt2"/>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469" name="Shape 469"/>
          <p:cNvSpPr/>
          <p:nvPr/>
        </p:nvSpPr>
        <p:spPr>
          <a:xfrm>
            <a:off x="18648533" y="7156400"/>
            <a:ext cx="728000" cy="2512800"/>
          </a:xfrm>
          <a:prstGeom prst="stripedRightArrow">
            <a:avLst>
              <a:gd name="adj1" fmla="val 50000"/>
              <a:gd name="adj2" fmla="val 50000"/>
            </a:avLst>
          </a:prstGeom>
          <a:solidFill>
            <a:schemeClr val="lt2"/>
          </a:solidFill>
          <a:ln>
            <a:noFill/>
          </a:ln>
        </p:spPr>
        <p:txBody>
          <a:bodyPr wrap="square" lIns="243800" tIns="243800" rIns="243800" bIns="243800" anchor="ctr" anchorCtr="0">
            <a:noAutofit/>
          </a:bodyPr>
          <a:lstStyle/>
          <a:p>
            <a:endParaRPr sz="3200">
              <a:latin typeface="Cera PRO Black" panose="00000A00000000000000" pitchFamily="2" charset="0"/>
            </a:endParaRPr>
          </a:p>
        </p:txBody>
      </p:sp>
      <p:sp>
        <p:nvSpPr>
          <p:cNvPr id="62" name="Circle">
            <a:extLst>
              <a:ext uri="{FF2B5EF4-FFF2-40B4-BE49-F238E27FC236}">
                <a16:creationId xmlns:a16="http://schemas.microsoft.com/office/drawing/2014/main" id="{1C74741B-CA3B-4DDA-9596-C2EAC7B74504}"/>
              </a:ext>
            </a:extLst>
          </p:cNvPr>
          <p:cNvSpPr/>
          <p:nvPr/>
        </p:nvSpPr>
        <p:spPr>
          <a:xfrm>
            <a:off x="20064066" y="6308917"/>
            <a:ext cx="2794000" cy="2794001"/>
          </a:xfrm>
          <a:prstGeom prst="ellipse">
            <a:avLst/>
          </a:prstGeom>
          <a:solidFill>
            <a:srgbClr val="F9F8F7"/>
          </a:solidFill>
          <a:ln w="127000">
            <a:solidFill>
              <a:srgbClr val="ECECE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64" name="Image" descr="Image">
            <a:extLst>
              <a:ext uri="{FF2B5EF4-FFF2-40B4-BE49-F238E27FC236}">
                <a16:creationId xmlns:a16="http://schemas.microsoft.com/office/drawing/2014/main" id="{0CFF98DB-13C7-425B-8F1C-A1162970747E}"/>
              </a:ext>
            </a:extLst>
          </p:cNvPr>
          <p:cNvPicPr>
            <a:picLocks noChangeAspect="1"/>
          </p:cNvPicPr>
          <p:nvPr/>
        </p:nvPicPr>
        <p:blipFill>
          <a:blip r:embed="rId3">
            <a:extLst/>
          </a:blip>
          <a:stretch>
            <a:fillRect/>
          </a:stretch>
        </p:blipFill>
        <p:spPr>
          <a:xfrm>
            <a:off x="20953066" y="7128067"/>
            <a:ext cx="1016000" cy="1206501"/>
          </a:xfrm>
          <a:prstGeom prst="rect">
            <a:avLst/>
          </a:prstGeom>
          <a:ln w="12700">
            <a:miter lim="400000"/>
          </a:ln>
        </p:spPr>
      </p:pic>
      <p:sp>
        <p:nvSpPr>
          <p:cNvPr id="63" name="Shape 465">
            <a:extLst>
              <a:ext uri="{FF2B5EF4-FFF2-40B4-BE49-F238E27FC236}">
                <a16:creationId xmlns:a16="http://schemas.microsoft.com/office/drawing/2014/main" id="{74E0F75E-18A6-4990-A88D-C0F881D1D906}"/>
              </a:ext>
            </a:extLst>
          </p:cNvPr>
          <p:cNvSpPr txBox="1"/>
          <p:nvPr/>
        </p:nvSpPr>
        <p:spPr>
          <a:xfrm>
            <a:off x="13195469" y="11632385"/>
            <a:ext cx="3668500" cy="10584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254545"/>
            </a:pPr>
            <a:r>
              <a:rPr lang="en-US" sz="2800" dirty="0">
                <a:latin typeface="Cera PRO Black" panose="00000A00000000000000" pitchFamily="2" charset="0"/>
                <a:ea typeface="Roboto"/>
                <a:cs typeface="Roboto"/>
                <a:sym typeface="Roboto"/>
              </a:rPr>
              <a:t>LinkedIn Network </a:t>
            </a:r>
            <a:endParaRPr lang="en" sz="2800" dirty="0">
              <a:latin typeface="Cera PRO Black" panose="00000A00000000000000" pitchFamily="2" charset="0"/>
              <a:ea typeface="Roboto"/>
              <a:cs typeface="Roboto"/>
              <a:sym typeface="Roboto"/>
            </a:endParaRPr>
          </a:p>
        </p:txBody>
      </p:sp>
      <p:pic>
        <p:nvPicPr>
          <p:cNvPr id="65" name="Image" descr="Image">
            <a:extLst>
              <a:ext uri="{FF2B5EF4-FFF2-40B4-BE49-F238E27FC236}">
                <a16:creationId xmlns:a16="http://schemas.microsoft.com/office/drawing/2014/main" id="{A986E75F-0B10-4C47-951D-AA9DB352B239}"/>
              </a:ext>
            </a:extLst>
          </p:cNvPr>
          <p:cNvPicPr>
            <a:picLocks noChangeAspect="1"/>
          </p:cNvPicPr>
          <p:nvPr/>
        </p:nvPicPr>
        <p:blipFill>
          <a:blip r:embed="rId4">
            <a:extLst/>
          </a:blip>
          <a:stretch>
            <a:fillRect/>
          </a:stretch>
        </p:blipFill>
        <p:spPr>
          <a:xfrm>
            <a:off x="22408593" y="12793457"/>
            <a:ext cx="1467407" cy="414544"/>
          </a:xfrm>
          <a:prstGeom prst="rect">
            <a:avLst/>
          </a:prstGeom>
          <a:ln w="12700">
            <a:miter lim="400000"/>
          </a:ln>
        </p:spPr>
      </p:pic>
    </p:spTree>
    <p:extLst>
      <p:ext uri="{BB962C8B-B14F-4D97-AF65-F5344CB8AC3E}">
        <p14:creationId xmlns:p14="http://schemas.microsoft.com/office/powerpoint/2010/main" val="347828464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p:cNvSpPr/>
          <p:nvPr/>
        </p:nvSpPr>
        <p:spPr>
          <a:xfrm>
            <a:off x="0" y="0"/>
            <a:ext cx="24384000" cy="13716000"/>
          </a:xfrm>
          <a:prstGeom prst="rect">
            <a:avLst/>
          </a:prstGeom>
          <a:solidFill>
            <a:srgbClr val="11A2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9" name="Rectangle"/>
          <p:cNvSpPr/>
          <p:nvPr/>
        </p:nvSpPr>
        <p:spPr>
          <a:xfrm>
            <a:off x="762000" y="762000"/>
            <a:ext cx="22860000" cy="12192000"/>
          </a:xfrm>
          <a:prstGeom prst="rect">
            <a:avLst/>
          </a:prstGeom>
          <a:solidFill>
            <a:srgbClr val="F0F0F0"/>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10" name="tim-allen-106622.jpg" descr="tim-allen-106622.jpg"/>
          <p:cNvPicPr>
            <a:picLocks noChangeAspect="1"/>
          </p:cNvPicPr>
          <p:nvPr/>
        </p:nvPicPr>
        <p:blipFill>
          <a:blip r:embed="rId2">
            <a:alphaModFix amt="4999"/>
            <a:extLst/>
          </a:blip>
          <a:srcRect l="7590" t="14761" r="22132" b="29017"/>
          <a:stretch>
            <a:fillRect/>
          </a:stretch>
        </p:blipFill>
        <p:spPr>
          <a:xfrm>
            <a:off x="762000" y="762000"/>
            <a:ext cx="22860000" cy="12192000"/>
          </a:xfrm>
          <a:prstGeom prst="rect">
            <a:avLst/>
          </a:prstGeom>
          <a:ln w="12700">
            <a:miter lim="400000"/>
          </a:ln>
        </p:spPr>
      </p:pic>
      <p:sp>
        <p:nvSpPr>
          <p:cNvPr id="311" name="Marketing Automation…"/>
          <p:cNvSpPr txBox="1"/>
          <p:nvPr/>
        </p:nvSpPr>
        <p:spPr>
          <a:xfrm>
            <a:off x="1778000" y="1552998"/>
            <a:ext cx="7841788" cy="16256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defRPr sz="5000" b="0" i="1">
                <a:solidFill>
                  <a:srgbClr val="222222"/>
                </a:solidFill>
                <a:latin typeface="Cera PRO Black"/>
                <a:ea typeface="Cera PRO Black"/>
                <a:cs typeface="Cera PRO Black"/>
                <a:sym typeface="Cera PRO Black"/>
              </a:defRPr>
            </a:pPr>
            <a:r>
              <a:rPr dirty="0">
                <a:solidFill>
                  <a:schemeClr val="tx1"/>
                </a:solidFill>
              </a:rPr>
              <a:t>Marketing Automation</a:t>
            </a:r>
          </a:p>
          <a:p>
            <a:pPr algn="l">
              <a:defRPr sz="5000" b="0" i="1">
                <a:solidFill>
                  <a:srgbClr val="222222"/>
                </a:solidFill>
                <a:latin typeface="Cera PRO Black"/>
                <a:ea typeface="Cera PRO Black"/>
                <a:cs typeface="Cera PRO Black"/>
                <a:sym typeface="Cera PRO Black"/>
              </a:defRPr>
            </a:pPr>
            <a:r>
              <a:rPr dirty="0">
                <a:solidFill>
                  <a:schemeClr val="tx1"/>
                </a:solidFill>
              </a:rPr>
              <a:t>Tools &amp; Tactics</a:t>
            </a:r>
          </a:p>
        </p:txBody>
      </p:sp>
      <p:pic>
        <p:nvPicPr>
          <p:cNvPr id="312" name="Image" descr="Image"/>
          <p:cNvPicPr>
            <a:picLocks noChangeAspect="1"/>
          </p:cNvPicPr>
          <p:nvPr/>
        </p:nvPicPr>
        <p:blipFill>
          <a:blip r:embed="rId3">
            <a:extLst/>
          </a:blip>
          <a:stretch>
            <a:fillRect/>
          </a:stretch>
        </p:blipFill>
        <p:spPr>
          <a:xfrm>
            <a:off x="7581655" y="3780880"/>
            <a:ext cx="2995651" cy="3454984"/>
          </a:xfrm>
          <a:prstGeom prst="rect">
            <a:avLst/>
          </a:prstGeom>
          <a:ln w="12700">
            <a:miter lim="400000"/>
          </a:ln>
          <a:effectLst>
            <a:outerShdw blurRad="152400" dist="131112" dir="1800000" rotWithShape="0">
              <a:srgbClr val="000000">
                <a:alpha val="15162"/>
              </a:srgbClr>
            </a:outerShdw>
          </a:effectLst>
        </p:spPr>
      </p:pic>
      <p:sp>
        <p:nvSpPr>
          <p:cNvPr id="313" name="Content Strategy"/>
          <p:cNvSpPr txBox="1"/>
          <p:nvPr/>
        </p:nvSpPr>
        <p:spPr>
          <a:xfrm>
            <a:off x="7730815" y="4669261"/>
            <a:ext cx="2697331" cy="1678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90000"/>
              </a:lnSpc>
              <a:defRPr sz="2800" b="0" i="1">
                <a:solidFill>
                  <a:srgbClr val="FF532F"/>
                </a:solidFill>
                <a:latin typeface="Cera PRO Black"/>
                <a:ea typeface="Cera PRO Black"/>
                <a:cs typeface="Cera PRO Black"/>
                <a:sym typeface="Cera PRO Black"/>
              </a:defRPr>
            </a:lvl1pPr>
          </a:lstStyle>
          <a:p>
            <a:r>
              <a:rPr>
                <a:solidFill>
                  <a:srgbClr val="42BBDA"/>
                </a:solidFill>
              </a:rPr>
              <a:t>Content Strategy</a:t>
            </a:r>
          </a:p>
        </p:txBody>
      </p:sp>
      <p:pic>
        <p:nvPicPr>
          <p:cNvPr id="314" name="Image" descr="Image"/>
          <p:cNvPicPr>
            <a:picLocks noChangeAspect="1"/>
          </p:cNvPicPr>
          <p:nvPr/>
        </p:nvPicPr>
        <p:blipFill>
          <a:blip r:embed="rId3">
            <a:extLst/>
          </a:blip>
          <a:stretch>
            <a:fillRect/>
          </a:stretch>
        </p:blipFill>
        <p:spPr>
          <a:xfrm>
            <a:off x="2891959" y="6480086"/>
            <a:ext cx="2995651" cy="3454984"/>
          </a:xfrm>
          <a:prstGeom prst="rect">
            <a:avLst/>
          </a:prstGeom>
          <a:ln w="12700">
            <a:miter lim="400000"/>
          </a:ln>
          <a:effectLst>
            <a:outerShdw blurRad="152400" dist="131112" dir="1800000" rotWithShape="0">
              <a:srgbClr val="000000">
                <a:alpha val="15162"/>
              </a:srgbClr>
            </a:outerShdw>
          </a:effectLst>
        </p:spPr>
      </p:pic>
      <p:sp>
        <p:nvSpPr>
          <p:cNvPr id="315" name="Social Media"/>
          <p:cNvSpPr txBox="1"/>
          <p:nvPr/>
        </p:nvSpPr>
        <p:spPr>
          <a:xfrm>
            <a:off x="3041118" y="7600678"/>
            <a:ext cx="2697331" cy="1213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Social Media</a:t>
            </a:r>
          </a:p>
        </p:txBody>
      </p:sp>
      <p:pic>
        <p:nvPicPr>
          <p:cNvPr id="316" name="Image" descr="Image"/>
          <p:cNvPicPr>
            <a:picLocks noChangeAspect="1"/>
          </p:cNvPicPr>
          <p:nvPr/>
        </p:nvPicPr>
        <p:blipFill>
          <a:blip r:embed="rId3">
            <a:extLst/>
          </a:blip>
          <a:stretch>
            <a:fillRect/>
          </a:stretch>
        </p:blipFill>
        <p:spPr>
          <a:xfrm>
            <a:off x="15375987" y="1079500"/>
            <a:ext cx="2995651" cy="3454984"/>
          </a:xfrm>
          <a:prstGeom prst="rect">
            <a:avLst/>
          </a:prstGeom>
          <a:ln w="12700">
            <a:miter lim="400000"/>
          </a:ln>
          <a:effectLst>
            <a:outerShdw blurRad="152400" dist="131112" dir="1800000" rotWithShape="0">
              <a:srgbClr val="000000">
                <a:alpha val="15162"/>
              </a:srgbClr>
            </a:outerShdw>
          </a:effectLst>
        </p:spPr>
      </p:pic>
      <p:sp>
        <p:nvSpPr>
          <p:cNvPr id="317" name="Personas"/>
          <p:cNvSpPr txBox="1"/>
          <p:nvPr/>
        </p:nvSpPr>
        <p:spPr>
          <a:xfrm>
            <a:off x="15525146" y="2200092"/>
            <a:ext cx="2697331" cy="1213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Personas</a:t>
            </a:r>
          </a:p>
        </p:txBody>
      </p:sp>
      <p:pic>
        <p:nvPicPr>
          <p:cNvPr id="318" name="Image" descr="Image"/>
          <p:cNvPicPr>
            <a:picLocks noChangeAspect="1"/>
          </p:cNvPicPr>
          <p:nvPr/>
        </p:nvPicPr>
        <p:blipFill>
          <a:blip r:embed="rId3">
            <a:extLst/>
          </a:blip>
          <a:stretch>
            <a:fillRect/>
          </a:stretch>
        </p:blipFill>
        <p:spPr>
          <a:xfrm>
            <a:off x="6020972" y="6480086"/>
            <a:ext cx="2995651" cy="3454984"/>
          </a:xfrm>
          <a:prstGeom prst="rect">
            <a:avLst/>
          </a:prstGeom>
          <a:ln w="12700">
            <a:miter lim="400000"/>
          </a:ln>
          <a:effectLst>
            <a:outerShdw blurRad="152400" dist="131112" dir="1800000" rotWithShape="0">
              <a:srgbClr val="000000">
                <a:alpha val="15162"/>
              </a:srgbClr>
            </a:outerShdw>
          </a:effectLst>
        </p:spPr>
      </p:pic>
      <p:sp>
        <p:nvSpPr>
          <p:cNvPr id="319" name="CTAs"/>
          <p:cNvSpPr txBox="1"/>
          <p:nvPr/>
        </p:nvSpPr>
        <p:spPr>
          <a:xfrm>
            <a:off x="6170131" y="7600678"/>
            <a:ext cx="2697331" cy="1213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CTAs</a:t>
            </a:r>
          </a:p>
        </p:txBody>
      </p:sp>
      <p:pic>
        <p:nvPicPr>
          <p:cNvPr id="320" name="Image" descr="Image"/>
          <p:cNvPicPr>
            <a:picLocks noChangeAspect="1"/>
          </p:cNvPicPr>
          <p:nvPr/>
        </p:nvPicPr>
        <p:blipFill>
          <a:blip r:embed="rId3">
            <a:extLst/>
          </a:blip>
          <a:stretch>
            <a:fillRect/>
          </a:stretch>
        </p:blipFill>
        <p:spPr>
          <a:xfrm>
            <a:off x="9133994" y="6480086"/>
            <a:ext cx="2995651" cy="3454984"/>
          </a:xfrm>
          <a:prstGeom prst="rect">
            <a:avLst/>
          </a:prstGeom>
          <a:ln w="12700">
            <a:miter lim="400000"/>
          </a:ln>
          <a:effectLst>
            <a:outerShdw blurRad="152400" dist="131112" dir="1800000" rotWithShape="0">
              <a:srgbClr val="000000">
                <a:alpha val="15162"/>
              </a:srgbClr>
            </a:outerShdw>
          </a:effectLst>
        </p:spPr>
      </p:pic>
      <p:sp>
        <p:nvSpPr>
          <p:cNvPr id="321" name="Blog"/>
          <p:cNvSpPr txBox="1"/>
          <p:nvPr/>
        </p:nvSpPr>
        <p:spPr>
          <a:xfrm>
            <a:off x="9283154" y="7600678"/>
            <a:ext cx="2697331" cy="1213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Blog</a:t>
            </a:r>
          </a:p>
        </p:txBody>
      </p:sp>
      <p:pic>
        <p:nvPicPr>
          <p:cNvPr id="322" name="Image" descr="Image"/>
          <p:cNvPicPr>
            <a:picLocks noChangeAspect="1"/>
          </p:cNvPicPr>
          <p:nvPr/>
        </p:nvPicPr>
        <p:blipFill>
          <a:blip r:embed="rId3">
            <a:extLst/>
          </a:blip>
          <a:stretch>
            <a:fillRect/>
          </a:stretch>
        </p:blipFill>
        <p:spPr>
          <a:xfrm>
            <a:off x="12267520" y="6480110"/>
            <a:ext cx="2995652" cy="3454985"/>
          </a:xfrm>
          <a:prstGeom prst="rect">
            <a:avLst/>
          </a:prstGeom>
          <a:ln w="12700">
            <a:miter lim="400000"/>
          </a:ln>
          <a:effectLst>
            <a:outerShdw blurRad="152400" dist="131112" dir="1800000" rotWithShape="0">
              <a:srgbClr val="000000">
                <a:alpha val="15162"/>
              </a:srgbClr>
            </a:outerShdw>
          </a:effectLst>
        </p:spPr>
      </p:pic>
      <p:sp>
        <p:nvSpPr>
          <p:cNvPr id="323" name="Email"/>
          <p:cNvSpPr txBox="1"/>
          <p:nvPr/>
        </p:nvSpPr>
        <p:spPr>
          <a:xfrm>
            <a:off x="12416680" y="7600702"/>
            <a:ext cx="2697331" cy="1213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dirty="0">
                <a:solidFill>
                  <a:srgbClr val="42BBDA"/>
                </a:solidFill>
              </a:rPr>
              <a:t>Email</a:t>
            </a:r>
          </a:p>
        </p:txBody>
      </p:sp>
      <p:pic>
        <p:nvPicPr>
          <p:cNvPr id="324" name="Image" descr="Image"/>
          <p:cNvPicPr>
            <a:picLocks noChangeAspect="1"/>
          </p:cNvPicPr>
          <p:nvPr/>
        </p:nvPicPr>
        <p:blipFill>
          <a:blip r:embed="rId3">
            <a:extLst/>
          </a:blip>
          <a:stretch>
            <a:fillRect/>
          </a:stretch>
        </p:blipFill>
        <p:spPr>
          <a:xfrm>
            <a:off x="15375987" y="6480086"/>
            <a:ext cx="2995651" cy="3454984"/>
          </a:xfrm>
          <a:prstGeom prst="rect">
            <a:avLst/>
          </a:prstGeom>
          <a:ln w="12700">
            <a:miter lim="400000"/>
          </a:ln>
          <a:effectLst>
            <a:outerShdw blurRad="152400" dist="131112" dir="1800000" rotWithShape="0">
              <a:srgbClr val="000000">
                <a:alpha val="15162"/>
              </a:srgbClr>
            </a:outerShdw>
          </a:effectLst>
        </p:spPr>
      </p:pic>
      <p:sp>
        <p:nvSpPr>
          <p:cNvPr id="325" name="Workflows"/>
          <p:cNvSpPr txBox="1"/>
          <p:nvPr/>
        </p:nvSpPr>
        <p:spPr>
          <a:xfrm>
            <a:off x="15525146" y="7368561"/>
            <a:ext cx="2697331" cy="1678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dirty="0">
                <a:solidFill>
                  <a:srgbClr val="42BBDA"/>
                </a:solidFill>
              </a:rPr>
              <a:t>Workflows</a:t>
            </a:r>
          </a:p>
        </p:txBody>
      </p:sp>
      <p:pic>
        <p:nvPicPr>
          <p:cNvPr id="326" name="Image" descr="Image"/>
          <p:cNvPicPr>
            <a:picLocks noChangeAspect="1"/>
          </p:cNvPicPr>
          <p:nvPr/>
        </p:nvPicPr>
        <p:blipFill>
          <a:blip r:embed="rId3">
            <a:extLst/>
          </a:blip>
          <a:stretch>
            <a:fillRect/>
          </a:stretch>
        </p:blipFill>
        <p:spPr>
          <a:xfrm>
            <a:off x="18496390" y="6480086"/>
            <a:ext cx="2995651" cy="3454984"/>
          </a:xfrm>
          <a:prstGeom prst="rect">
            <a:avLst/>
          </a:prstGeom>
          <a:ln w="12700">
            <a:miter lim="400000"/>
          </a:ln>
          <a:effectLst>
            <a:outerShdw blurRad="152400" dist="131112" dir="1800000" rotWithShape="0">
              <a:srgbClr val="000000">
                <a:alpha val="15162"/>
              </a:srgbClr>
            </a:outerShdw>
          </a:effectLst>
        </p:spPr>
      </p:pic>
      <p:sp>
        <p:nvSpPr>
          <p:cNvPr id="327" name="Forms"/>
          <p:cNvSpPr txBox="1"/>
          <p:nvPr/>
        </p:nvSpPr>
        <p:spPr>
          <a:xfrm>
            <a:off x="18645548" y="7600678"/>
            <a:ext cx="2697331" cy="1213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Forms</a:t>
            </a:r>
          </a:p>
        </p:txBody>
      </p:sp>
      <p:pic>
        <p:nvPicPr>
          <p:cNvPr id="328" name="Image" descr="Image"/>
          <p:cNvPicPr>
            <a:picLocks noChangeAspect="1"/>
          </p:cNvPicPr>
          <p:nvPr/>
        </p:nvPicPr>
        <p:blipFill>
          <a:blip r:embed="rId3">
            <a:extLst/>
          </a:blip>
          <a:stretch>
            <a:fillRect/>
          </a:stretch>
        </p:blipFill>
        <p:spPr>
          <a:xfrm>
            <a:off x="13796550" y="9179293"/>
            <a:ext cx="2995651" cy="3454984"/>
          </a:xfrm>
          <a:prstGeom prst="rect">
            <a:avLst/>
          </a:prstGeom>
          <a:ln w="12700">
            <a:miter lim="400000"/>
          </a:ln>
          <a:effectLst>
            <a:outerShdw blurRad="152400" dist="131112" dir="1800000" rotWithShape="0">
              <a:srgbClr val="000000">
                <a:alpha val="15162"/>
              </a:srgbClr>
            </a:outerShdw>
          </a:effectLst>
        </p:spPr>
      </p:pic>
      <p:sp>
        <p:nvSpPr>
          <p:cNvPr id="329" name="Analytics Reports"/>
          <p:cNvSpPr txBox="1"/>
          <p:nvPr/>
        </p:nvSpPr>
        <p:spPr>
          <a:xfrm>
            <a:off x="13945710" y="10299885"/>
            <a:ext cx="2697330" cy="1213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pPr defTabSz="584200">
              <a:lnSpc>
                <a:spcPct val="90000"/>
              </a:lnSpc>
              <a:defRPr sz="2800" b="0" i="1">
                <a:solidFill>
                  <a:srgbClr val="FF532F"/>
                </a:solidFill>
                <a:latin typeface="Cera PRO Black"/>
                <a:ea typeface="Cera PRO Black"/>
                <a:cs typeface="Cera PRO Black"/>
                <a:sym typeface="Cera PRO Black"/>
              </a:defRPr>
            </a:pPr>
            <a:r>
              <a:rPr>
                <a:solidFill>
                  <a:srgbClr val="42BBDA"/>
                </a:solidFill>
              </a:rPr>
              <a:t>Analytics</a:t>
            </a:r>
            <a:br>
              <a:rPr>
                <a:solidFill>
                  <a:srgbClr val="42BBDA"/>
                </a:solidFill>
              </a:rPr>
            </a:br>
            <a:r>
              <a:rPr>
                <a:solidFill>
                  <a:srgbClr val="42BBDA"/>
                </a:solidFill>
              </a:rPr>
              <a:t>Reports</a:t>
            </a:r>
          </a:p>
        </p:txBody>
      </p:sp>
      <p:pic>
        <p:nvPicPr>
          <p:cNvPr id="330" name="Image" descr="Image"/>
          <p:cNvPicPr>
            <a:picLocks noChangeAspect="1"/>
          </p:cNvPicPr>
          <p:nvPr/>
        </p:nvPicPr>
        <p:blipFill>
          <a:blip r:embed="rId3">
            <a:extLst/>
          </a:blip>
          <a:stretch>
            <a:fillRect/>
          </a:stretch>
        </p:blipFill>
        <p:spPr>
          <a:xfrm>
            <a:off x="4467670" y="9181516"/>
            <a:ext cx="2995651" cy="3454984"/>
          </a:xfrm>
          <a:prstGeom prst="rect">
            <a:avLst/>
          </a:prstGeom>
          <a:ln w="12700">
            <a:miter lim="400000"/>
          </a:ln>
          <a:effectLst>
            <a:outerShdw blurRad="152400" dist="131112" dir="1800000" rotWithShape="0">
              <a:srgbClr val="000000">
                <a:alpha val="15162"/>
              </a:srgbClr>
            </a:outerShdw>
          </a:effectLst>
        </p:spPr>
      </p:pic>
      <p:sp>
        <p:nvSpPr>
          <p:cNvPr id="331" name="Landing Pages"/>
          <p:cNvSpPr txBox="1"/>
          <p:nvPr/>
        </p:nvSpPr>
        <p:spPr>
          <a:xfrm>
            <a:off x="4616829" y="10302109"/>
            <a:ext cx="2697331" cy="1213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Landing Pages</a:t>
            </a:r>
          </a:p>
        </p:txBody>
      </p:sp>
      <p:pic>
        <p:nvPicPr>
          <p:cNvPr id="332" name="Image" descr="Image"/>
          <p:cNvPicPr>
            <a:picLocks noChangeAspect="1"/>
          </p:cNvPicPr>
          <p:nvPr/>
        </p:nvPicPr>
        <p:blipFill>
          <a:blip r:embed="rId3">
            <a:extLst/>
          </a:blip>
          <a:stretch>
            <a:fillRect/>
          </a:stretch>
        </p:blipFill>
        <p:spPr>
          <a:xfrm>
            <a:off x="10694678" y="3780880"/>
            <a:ext cx="2995652" cy="3454984"/>
          </a:xfrm>
          <a:prstGeom prst="rect">
            <a:avLst/>
          </a:prstGeom>
          <a:ln w="12700">
            <a:miter lim="400000"/>
          </a:ln>
          <a:effectLst>
            <a:outerShdw blurRad="152400" dist="131112" dir="1800000" rotWithShape="0">
              <a:srgbClr val="000000">
                <a:alpha val="15162"/>
              </a:srgbClr>
            </a:outerShdw>
          </a:effectLst>
        </p:spPr>
      </p:pic>
      <p:sp>
        <p:nvSpPr>
          <p:cNvPr id="333" name="Contacts"/>
          <p:cNvSpPr txBox="1"/>
          <p:nvPr/>
        </p:nvSpPr>
        <p:spPr>
          <a:xfrm>
            <a:off x="10843837" y="4901472"/>
            <a:ext cx="2697331" cy="1213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Contacts</a:t>
            </a:r>
          </a:p>
        </p:txBody>
      </p:sp>
      <p:pic>
        <p:nvPicPr>
          <p:cNvPr id="334" name="Image" descr="Image"/>
          <p:cNvPicPr>
            <a:picLocks noChangeAspect="1"/>
          </p:cNvPicPr>
          <p:nvPr/>
        </p:nvPicPr>
        <p:blipFill>
          <a:blip r:embed="rId3">
            <a:extLst/>
          </a:blip>
          <a:stretch>
            <a:fillRect/>
          </a:stretch>
        </p:blipFill>
        <p:spPr>
          <a:xfrm>
            <a:off x="13808664" y="3780880"/>
            <a:ext cx="2995651" cy="3454984"/>
          </a:xfrm>
          <a:prstGeom prst="rect">
            <a:avLst/>
          </a:prstGeom>
          <a:ln w="12700">
            <a:miter lim="400000"/>
          </a:ln>
          <a:effectLst>
            <a:outerShdw blurRad="152400" dist="131112" dir="1800000" rotWithShape="0">
              <a:srgbClr val="000000">
                <a:alpha val="15162"/>
              </a:srgbClr>
            </a:outerShdw>
          </a:effectLst>
        </p:spPr>
      </p:pic>
      <p:sp>
        <p:nvSpPr>
          <p:cNvPr id="335" name="Lead Scoring"/>
          <p:cNvSpPr txBox="1"/>
          <p:nvPr/>
        </p:nvSpPr>
        <p:spPr>
          <a:xfrm>
            <a:off x="13957823" y="4669354"/>
            <a:ext cx="2697331" cy="1678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Lead Scoring</a:t>
            </a:r>
          </a:p>
        </p:txBody>
      </p:sp>
      <p:pic>
        <p:nvPicPr>
          <p:cNvPr id="336" name="Image" descr="Image"/>
          <p:cNvPicPr>
            <a:picLocks noChangeAspect="1"/>
          </p:cNvPicPr>
          <p:nvPr/>
        </p:nvPicPr>
        <p:blipFill>
          <a:blip r:embed="rId3">
            <a:extLst/>
          </a:blip>
          <a:stretch>
            <a:fillRect/>
          </a:stretch>
        </p:blipFill>
        <p:spPr>
          <a:xfrm>
            <a:off x="16929067" y="3780880"/>
            <a:ext cx="2995651" cy="3454984"/>
          </a:xfrm>
          <a:prstGeom prst="rect">
            <a:avLst/>
          </a:prstGeom>
          <a:ln w="12700">
            <a:miter lim="400000"/>
          </a:ln>
          <a:effectLst>
            <a:outerShdw blurRad="152400" dist="131112" dir="1800000" rotWithShape="0">
              <a:srgbClr val="000000">
                <a:alpha val="15162"/>
              </a:srgbClr>
            </a:outerShdw>
          </a:effectLst>
        </p:spPr>
      </p:pic>
      <p:sp>
        <p:nvSpPr>
          <p:cNvPr id="337" name="Ads"/>
          <p:cNvSpPr txBox="1"/>
          <p:nvPr/>
        </p:nvSpPr>
        <p:spPr>
          <a:xfrm>
            <a:off x="17078225" y="4901472"/>
            <a:ext cx="2697331" cy="1213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Ads</a:t>
            </a:r>
          </a:p>
        </p:txBody>
      </p:sp>
      <p:pic>
        <p:nvPicPr>
          <p:cNvPr id="338" name="Image" descr="Image"/>
          <p:cNvPicPr>
            <a:picLocks noChangeAspect="1"/>
          </p:cNvPicPr>
          <p:nvPr/>
        </p:nvPicPr>
        <p:blipFill>
          <a:blip r:embed="rId3">
            <a:extLst/>
          </a:blip>
          <a:stretch>
            <a:fillRect/>
          </a:stretch>
        </p:blipFill>
        <p:spPr>
          <a:xfrm>
            <a:off x="7592302" y="9181516"/>
            <a:ext cx="2995651" cy="3454984"/>
          </a:xfrm>
          <a:prstGeom prst="rect">
            <a:avLst/>
          </a:prstGeom>
          <a:ln w="12700">
            <a:miter lim="400000"/>
          </a:ln>
          <a:effectLst>
            <a:outerShdw blurRad="152400" dist="131112" dir="1800000" rotWithShape="0">
              <a:srgbClr val="000000">
                <a:alpha val="15162"/>
              </a:srgbClr>
            </a:outerShdw>
          </a:effectLst>
        </p:spPr>
      </p:pic>
      <p:sp>
        <p:nvSpPr>
          <p:cNvPr id="339" name="SEO"/>
          <p:cNvSpPr txBox="1"/>
          <p:nvPr/>
        </p:nvSpPr>
        <p:spPr>
          <a:xfrm>
            <a:off x="7741462" y="10302109"/>
            <a:ext cx="2697331" cy="1213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dirty="0">
                <a:solidFill>
                  <a:srgbClr val="42BBDA"/>
                </a:solidFill>
              </a:rPr>
              <a:t>SEO</a:t>
            </a:r>
          </a:p>
        </p:txBody>
      </p:sp>
      <p:pic>
        <p:nvPicPr>
          <p:cNvPr id="340" name="Image" descr="Image"/>
          <p:cNvPicPr>
            <a:picLocks noChangeAspect="1"/>
          </p:cNvPicPr>
          <p:nvPr/>
        </p:nvPicPr>
        <p:blipFill>
          <a:blip r:embed="rId3">
            <a:extLst/>
          </a:blip>
          <a:stretch>
            <a:fillRect/>
          </a:stretch>
        </p:blipFill>
        <p:spPr>
          <a:xfrm>
            <a:off x="18508592" y="1079499"/>
            <a:ext cx="2995652" cy="3454985"/>
          </a:xfrm>
          <a:prstGeom prst="rect">
            <a:avLst/>
          </a:prstGeom>
          <a:ln w="12700">
            <a:miter lim="400000"/>
          </a:ln>
          <a:effectLst>
            <a:outerShdw blurRad="152400" dist="131112" dir="1800000" rotWithShape="0">
              <a:srgbClr val="000000">
                <a:alpha val="15162"/>
              </a:srgbClr>
            </a:outerShdw>
          </a:effectLst>
        </p:spPr>
      </p:pic>
      <p:sp>
        <p:nvSpPr>
          <p:cNvPr id="341" name="Integrated Digital Advertising"/>
          <p:cNvSpPr txBox="1"/>
          <p:nvPr/>
        </p:nvSpPr>
        <p:spPr>
          <a:xfrm>
            <a:off x="18657752" y="2200092"/>
            <a:ext cx="2697331" cy="121379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a:solidFill>
                  <a:srgbClr val="42BBDA"/>
                </a:solidFill>
              </a:rPr>
              <a:t>Integrated Digital Advertising</a:t>
            </a:r>
          </a:p>
        </p:txBody>
      </p:sp>
      <p:pic>
        <p:nvPicPr>
          <p:cNvPr id="36" name="Image" descr="Image">
            <a:extLst>
              <a:ext uri="{FF2B5EF4-FFF2-40B4-BE49-F238E27FC236}">
                <a16:creationId xmlns:a16="http://schemas.microsoft.com/office/drawing/2014/main" id="{34C1335A-9095-435B-B3FC-E1B1C3121C50}"/>
              </a:ext>
            </a:extLst>
          </p:cNvPr>
          <p:cNvPicPr>
            <a:picLocks noChangeAspect="1"/>
          </p:cNvPicPr>
          <p:nvPr/>
        </p:nvPicPr>
        <p:blipFill>
          <a:blip r:embed="rId4">
            <a:extLst/>
          </a:blip>
          <a:stretch>
            <a:fillRect/>
          </a:stretch>
        </p:blipFill>
        <p:spPr>
          <a:xfrm>
            <a:off x="21801890" y="12219733"/>
            <a:ext cx="1467407" cy="4145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Shape"/>
          <p:cNvSpPr/>
          <p:nvPr/>
        </p:nvSpPr>
        <p:spPr>
          <a:xfrm>
            <a:off x="0" y="0"/>
            <a:ext cx="24384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25" y="400"/>
                </a:moveTo>
                <a:lnTo>
                  <a:pt x="21375" y="400"/>
                </a:lnTo>
                <a:lnTo>
                  <a:pt x="21375" y="21200"/>
                </a:lnTo>
                <a:lnTo>
                  <a:pt x="225" y="21200"/>
                </a:lnTo>
                <a:lnTo>
                  <a:pt x="225" y="400"/>
                </a:lnTo>
                <a:close/>
              </a:path>
            </a:pathLst>
          </a:custGeom>
          <a:solidFill>
            <a:srgbClr val="EEEEEE"/>
          </a:solidFill>
          <a:ln w="12700">
            <a:miter lim="400000"/>
          </a:ln>
        </p:spPr>
        <p:txBody>
          <a:bodyPr lIns="50800" tIns="50800" rIns="50800" bIns="50800" anchor="ctr"/>
          <a:lstStyle/>
          <a:p>
            <a:pPr>
              <a:defRPr sz="3200">
                <a:solidFill>
                  <a:srgbClr val="FFFFFF"/>
                </a:solidFill>
              </a:defRPr>
            </a:pPr>
            <a:endParaRPr/>
          </a:p>
        </p:txBody>
      </p:sp>
      <p:pic>
        <p:nvPicPr>
          <p:cNvPr id="1025" name="Image" descr="Image"/>
          <p:cNvPicPr>
            <a:picLocks noChangeAspect="1"/>
          </p:cNvPicPr>
          <p:nvPr/>
        </p:nvPicPr>
        <p:blipFill>
          <a:blip r:embed="rId2">
            <a:extLst/>
          </a:blip>
          <a:stretch>
            <a:fillRect/>
          </a:stretch>
        </p:blipFill>
        <p:spPr>
          <a:xfrm>
            <a:off x="11948093" y="2651211"/>
            <a:ext cx="10177384" cy="9304828"/>
          </a:xfrm>
          <a:prstGeom prst="rect">
            <a:avLst/>
          </a:prstGeom>
          <a:ln w="12700">
            <a:miter lim="400000"/>
          </a:ln>
          <a:effectLst>
            <a:outerShdw blurRad="254000" dist="127000" dir="5512787" rotWithShape="0">
              <a:srgbClr val="000000">
                <a:alpha val="20503"/>
              </a:srgbClr>
            </a:outerShdw>
          </a:effectLst>
        </p:spPr>
      </p:pic>
      <p:sp>
        <p:nvSpPr>
          <p:cNvPr id="1026" name="CRM and Marketing Automation solutions can seamlesly  be extended to a complete Loyalty scheme, either for B2B or B2C business models, tracking and analyzing demographics and behavioral data of visitors/customers, introducing gamification principles that enhance engagement and loyalty."/>
          <p:cNvSpPr txBox="1"/>
          <p:nvPr/>
        </p:nvSpPr>
        <p:spPr>
          <a:xfrm>
            <a:off x="1013883" y="4236673"/>
            <a:ext cx="9275374" cy="52732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dirty="0"/>
              <a:t>CRM and Marketing Automation solutions can </a:t>
            </a:r>
            <a:r>
              <a:rPr lang="en-US" dirty="0"/>
              <a:t>seamlessly</a:t>
            </a:r>
            <a:r>
              <a:rPr dirty="0"/>
              <a:t>  be extended to a complete Loyalty scheme, either for B2B or B2C business models, tracking and analyzing demographics and behavioral data of visitors/customers, introducing gamification principles that enhance engagement and loyalty.</a:t>
            </a:r>
          </a:p>
        </p:txBody>
      </p:sp>
      <p:sp>
        <p:nvSpPr>
          <p:cNvPr id="1027" name="Rectangle"/>
          <p:cNvSpPr/>
          <p:nvPr/>
        </p:nvSpPr>
        <p:spPr>
          <a:xfrm>
            <a:off x="1075685" y="3278669"/>
            <a:ext cx="1016001" cy="151144"/>
          </a:xfrm>
          <a:prstGeom prst="rect">
            <a:avLst/>
          </a:prstGeom>
          <a:solidFill>
            <a:srgbClr val="0DA1C2"/>
          </a:solidFill>
          <a:ln w="12700">
            <a:miter lim="400000"/>
          </a:ln>
        </p:spPr>
        <p:txBody>
          <a:bodyPr lIns="50800" tIns="50800" rIns="50800" bIns="50800" anchor="ctr"/>
          <a:lstStyle/>
          <a:p>
            <a:pPr>
              <a:defRPr sz="3200">
                <a:solidFill>
                  <a:srgbClr val="FFFFFF"/>
                </a:solidFill>
              </a:defRPr>
            </a:pPr>
            <a:endParaRPr/>
          </a:p>
        </p:txBody>
      </p:sp>
      <p:sp>
        <p:nvSpPr>
          <p:cNvPr id="1028" name="Loyalty Platform"/>
          <p:cNvSpPr txBox="1"/>
          <p:nvPr/>
        </p:nvSpPr>
        <p:spPr>
          <a:xfrm>
            <a:off x="1013883" y="1345450"/>
            <a:ext cx="11178117" cy="100283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90000"/>
              </a:lnSpc>
              <a:defRPr sz="6500">
                <a:latin typeface="Cera PRO Black"/>
                <a:ea typeface="Cera PRO Black"/>
                <a:cs typeface="Cera PRO Black"/>
                <a:sym typeface="Cera PRO Black"/>
              </a:defRPr>
            </a:lvl1pPr>
          </a:lstStyle>
          <a:p>
            <a:r>
              <a:rPr dirty="0"/>
              <a:t>Loyalty Platform</a:t>
            </a:r>
            <a:r>
              <a:rPr lang="en-US" dirty="0"/>
              <a:t> - HubSpot</a:t>
            </a:r>
            <a:endParaRPr dirty="0"/>
          </a:p>
        </p:txBody>
      </p:sp>
      <p:pic>
        <p:nvPicPr>
          <p:cNvPr id="1029" name="Image" descr="Image"/>
          <p:cNvPicPr>
            <a:picLocks noChangeAspect="1"/>
          </p:cNvPicPr>
          <p:nvPr/>
        </p:nvPicPr>
        <p:blipFill>
          <a:blip r:embed="rId3">
            <a:extLst/>
          </a:blip>
          <a:stretch>
            <a:fillRect/>
          </a:stretch>
        </p:blipFill>
        <p:spPr>
          <a:xfrm>
            <a:off x="22408593" y="12793457"/>
            <a:ext cx="1467407" cy="414544"/>
          </a:xfrm>
          <a:prstGeom prst="rect">
            <a:avLst/>
          </a:prstGeom>
          <a:ln w="12700">
            <a:miter lim="400000"/>
          </a:ln>
        </p:spPr>
      </p:pic>
    </p:spTree>
    <p:extLst>
      <p:ext uri="{BB962C8B-B14F-4D97-AF65-F5344CB8AC3E}">
        <p14:creationId xmlns:p14="http://schemas.microsoft.com/office/powerpoint/2010/main" val="1911575420"/>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Rectangle"/>
          <p:cNvSpPr/>
          <p:nvPr/>
        </p:nvSpPr>
        <p:spPr>
          <a:xfrm>
            <a:off x="625844" y="638255"/>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249" name="Close"/>
          <p:cNvSpPr txBox="1"/>
          <p:nvPr/>
        </p:nvSpPr>
        <p:spPr>
          <a:xfrm>
            <a:off x="1778001" y="1552998"/>
            <a:ext cx="3213100" cy="8636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dirty="0"/>
              <a:t>The Case</a:t>
            </a:r>
            <a:endParaRPr dirty="0"/>
          </a:p>
        </p:txBody>
      </p:sp>
      <p:pic>
        <p:nvPicPr>
          <p:cNvPr id="251" name="Image" descr="Image"/>
          <p:cNvPicPr>
            <a:picLocks noChangeAspect="1"/>
          </p:cNvPicPr>
          <p:nvPr/>
        </p:nvPicPr>
        <p:blipFill>
          <a:blip r:embed="rId2">
            <a:duotone>
              <a:prstClr val="black"/>
              <a:srgbClr val="11A2C3">
                <a:tint val="45000"/>
                <a:satMod val="400000"/>
              </a:srgbClr>
            </a:duotone>
            <a:extLst/>
          </a:blip>
          <a:stretch>
            <a:fillRect/>
          </a:stretch>
        </p:blipFill>
        <p:spPr>
          <a:xfrm>
            <a:off x="15583847" y="7139557"/>
            <a:ext cx="7302500" cy="3733800"/>
          </a:xfrm>
          <a:prstGeom prst="rect">
            <a:avLst/>
          </a:prstGeom>
          <a:ln w="12700">
            <a:solidFill>
              <a:schemeClr val="tx2">
                <a:lumMod val="20000"/>
                <a:lumOff val="80000"/>
              </a:schemeClr>
            </a:solidFill>
            <a:miter lim="400000"/>
          </a:ln>
        </p:spPr>
      </p:pic>
      <p:sp>
        <p:nvSpPr>
          <p:cNvPr id="9"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AEFE76A1-034B-4113-B44F-4C40BF8DB54C}"/>
              </a:ext>
            </a:extLst>
          </p:cNvPr>
          <p:cNvSpPr txBox="1"/>
          <p:nvPr/>
        </p:nvSpPr>
        <p:spPr>
          <a:xfrm>
            <a:off x="2042582" y="6036820"/>
            <a:ext cx="4301067" cy="6974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endParaRPr dirty="0"/>
          </a:p>
        </p:txBody>
      </p:sp>
      <p:sp>
        <p:nvSpPr>
          <p:cNvPr id="7"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D3953F24-A7CC-4AF2-9F95-A4C3F995DC65}"/>
              </a:ext>
            </a:extLst>
          </p:cNvPr>
          <p:cNvSpPr txBox="1"/>
          <p:nvPr/>
        </p:nvSpPr>
        <p:spPr>
          <a:xfrm>
            <a:off x="1665524" y="5805303"/>
            <a:ext cx="4091519" cy="6974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lang="en-US" dirty="0"/>
              <a:t>Law Restrictions</a:t>
            </a:r>
            <a:endParaRPr dirty="0"/>
          </a:p>
        </p:txBody>
      </p:sp>
      <p:sp>
        <p:nvSpPr>
          <p:cNvPr id="10"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C1A85280-A3F2-489B-8A8F-B798BC6D1AE7}"/>
              </a:ext>
            </a:extLst>
          </p:cNvPr>
          <p:cNvSpPr txBox="1"/>
          <p:nvPr/>
        </p:nvSpPr>
        <p:spPr>
          <a:xfrm>
            <a:off x="1497984" y="7811989"/>
            <a:ext cx="1572488" cy="6974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lang="en-US" b="0" dirty="0">
                <a:latin typeface="Cera PRO Black" panose="00000A00000000000000" pitchFamily="2" charset="0"/>
              </a:rPr>
              <a:t>Goal :</a:t>
            </a:r>
            <a:r>
              <a:rPr lang="en-US" dirty="0"/>
              <a:t> </a:t>
            </a:r>
            <a:endParaRPr dirty="0"/>
          </a:p>
        </p:txBody>
      </p:sp>
      <p:sp>
        <p:nvSpPr>
          <p:cNvPr id="11"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4EBBE04D-A05B-47A3-87BB-7BBEE4763CAA}"/>
              </a:ext>
            </a:extLst>
          </p:cNvPr>
          <p:cNvSpPr txBox="1"/>
          <p:nvPr/>
        </p:nvSpPr>
        <p:spPr>
          <a:xfrm>
            <a:off x="3070472" y="7518878"/>
            <a:ext cx="6296446" cy="6974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lang="en-US" dirty="0"/>
              <a:t>Growth on online store</a:t>
            </a:r>
            <a:endParaRPr dirty="0"/>
          </a:p>
        </p:txBody>
      </p:sp>
      <p:sp>
        <p:nvSpPr>
          <p:cNvPr id="12"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135A3B2A-9A32-47D6-8118-E497E2AA5C99}"/>
              </a:ext>
            </a:extLst>
          </p:cNvPr>
          <p:cNvSpPr txBox="1"/>
          <p:nvPr/>
        </p:nvSpPr>
        <p:spPr>
          <a:xfrm>
            <a:off x="3070472" y="8309022"/>
            <a:ext cx="6296446" cy="6974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lang="pl-PL" dirty="0"/>
              <a:t>Drive traffic to physical stores</a:t>
            </a:r>
            <a:endParaRPr dirty="0"/>
          </a:p>
        </p:txBody>
      </p:sp>
      <p:pic>
        <p:nvPicPr>
          <p:cNvPr id="3" name="Εικόνα 2">
            <a:extLst>
              <a:ext uri="{FF2B5EF4-FFF2-40B4-BE49-F238E27FC236}">
                <a16:creationId xmlns:a16="http://schemas.microsoft.com/office/drawing/2014/main" id="{FBA73961-1257-4931-A401-751AAE897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4901" y="1302686"/>
            <a:ext cx="6299198" cy="1641485"/>
          </a:xfrm>
          <a:prstGeom prst="rect">
            <a:avLst/>
          </a:prstGeom>
        </p:spPr>
      </p:pic>
      <p:sp>
        <p:nvSpPr>
          <p:cNvPr id="13"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98D62CB4-9F77-435C-84CF-C9487D8D2DC1}"/>
              </a:ext>
            </a:extLst>
          </p:cNvPr>
          <p:cNvSpPr txBox="1"/>
          <p:nvPr/>
        </p:nvSpPr>
        <p:spPr>
          <a:xfrm>
            <a:off x="1665525" y="3699479"/>
            <a:ext cx="5460999" cy="6974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lang="pl-PL" dirty="0">
                <a:latin typeface="Cera PRO Black" panose="00000A00000000000000" pitchFamily="2" charset="0"/>
              </a:rPr>
              <a:t>Competitive Advantage</a:t>
            </a:r>
            <a:r>
              <a:rPr lang="en-US" dirty="0">
                <a:latin typeface="Cera PRO Black" panose="00000A00000000000000" pitchFamily="2" charset="0"/>
              </a:rPr>
              <a:t> :</a:t>
            </a:r>
            <a:endParaRPr dirty="0">
              <a:latin typeface="Cera PRO Black" panose="00000A00000000000000" pitchFamily="2" charset="0"/>
            </a:endParaRPr>
          </a:p>
        </p:txBody>
      </p:sp>
      <p:sp>
        <p:nvSpPr>
          <p:cNvPr id="14"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34C43F04-420D-415B-93E5-319B0BB15BD7}"/>
              </a:ext>
            </a:extLst>
          </p:cNvPr>
          <p:cNvSpPr txBox="1"/>
          <p:nvPr/>
        </p:nvSpPr>
        <p:spPr>
          <a:xfrm>
            <a:off x="1665524" y="4750765"/>
            <a:ext cx="12336225" cy="7489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lang="en-US" dirty="0"/>
              <a:t>Strong </a:t>
            </a:r>
            <a:r>
              <a:rPr lang="pl-PL" dirty="0"/>
              <a:t>Presentation with </a:t>
            </a:r>
            <a:r>
              <a:rPr lang="en-US" dirty="0"/>
              <a:t>Physical Stores</a:t>
            </a:r>
            <a:endParaRPr dirty="0"/>
          </a:p>
        </p:txBody>
      </p:sp>
      <p:sp>
        <p:nvSpPr>
          <p:cNvPr id="15"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D6DD24BF-AB64-4D53-A686-8CA634597807}"/>
              </a:ext>
            </a:extLst>
          </p:cNvPr>
          <p:cNvSpPr txBox="1"/>
          <p:nvPr/>
        </p:nvSpPr>
        <p:spPr>
          <a:xfrm>
            <a:off x="11106150" y="3673735"/>
            <a:ext cx="2773125" cy="7489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lang="en-US" dirty="0"/>
              <a:t>| </a:t>
            </a:r>
            <a:r>
              <a:rPr lang="pl-PL" dirty="0"/>
              <a:t>After Sales</a:t>
            </a:r>
            <a:endParaRPr dirty="0"/>
          </a:p>
        </p:txBody>
      </p:sp>
      <p:pic>
        <p:nvPicPr>
          <p:cNvPr id="16" name="Image" descr="Image">
            <a:extLst>
              <a:ext uri="{FF2B5EF4-FFF2-40B4-BE49-F238E27FC236}">
                <a16:creationId xmlns:a16="http://schemas.microsoft.com/office/drawing/2014/main" id="{88E314D6-C996-4DD3-A8BD-10942951BD7E}"/>
              </a:ext>
            </a:extLst>
          </p:cNvPr>
          <p:cNvPicPr>
            <a:picLocks noChangeAspect="1"/>
          </p:cNvPicPr>
          <p:nvPr/>
        </p:nvPicPr>
        <p:blipFill>
          <a:blip r:embed="rId4">
            <a:extLst/>
          </a:blip>
          <a:stretch>
            <a:fillRect/>
          </a:stretch>
        </p:blipFill>
        <p:spPr>
          <a:xfrm>
            <a:off x="21418940" y="12098146"/>
            <a:ext cx="1467407" cy="414544"/>
          </a:xfrm>
          <a:prstGeom prst="rect">
            <a:avLst/>
          </a:prstGeom>
          <a:ln w="12700">
            <a:miter lim="400000"/>
          </a:ln>
        </p:spPr>
      </p:pic>
      <p:sp>
        <p:nvSpPr>
          <p:cNvPr id="17"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3D644A96-C2B3-4438-A7DC-342C45CA1470}"/>
              </a:ext>
            </a:extLst>
          </p:cNvPr>
          <p:cNvSpPr txBox="1"/>
          <p:nvPr/>
        </p:nvSpPr>
        <p:spPr>
          <a:xfrm>
            <a:off x="7126524" y="3673735"/>
            <a:ext cx="3979626" cy="74892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r>
              <a:rPr lang="en-US" dirty="0"/>
              <a:t>Customer Service</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572">
            <a:extLst>
              <a:ext uri="{FF2B5EF4-FFF2-40B4-BE49-F238E27FC236}">
                <a16:creationId xmlns:a16="http://schemas.microsoft.com/office/drawing/2014/main" id="{68DDEA71-2B4A-492D-B50A-8057E3398A7E}"/>
              </a:ext>
            </a:extLst>
          </p:cNvPr>
          <p:cNvSpPr/>
          <p:nvPr/>
        </p:nvSpPr>
        <p:spPr>
          <a:xfrm>
            <a:off x="253997" y="95722"/>
            <a:ext cx="23876000" cy="13208000"/>
          </a:xfrm>
          <a:prstGeom prst="rect">
            <a:avLst/>
          </a:prstGeom>
          <a:solidFill>
            <a:srgbClr val="EBEBEB">
              <a:alpha val="49800"/>
            </a:srgbClr>
          </a:solidFill>
          <a:ln>
            <a:noFill/>
          </a:ln>
        </p:spPr>
        <p:txBody>
          <a:bodyPr wrap="square" lIns="50800" tIns="50800" rIns="50800" bIns="50800" anchor="ctr" anchorCtr="0">
            <a:noAutofit/>
          </a:bodyPr>
          <a:lstStyle/>
          <a:p>
            <a:pPr indent="-321737">
              <a:buClr>
                <a:srgbClr val="FFFFFF"/>
              </a:buClr>
              <a:buSzPct val="100000"/>
            </a:pPr>
            <a:endParaRPr sz="5067" b="0">
              <a:latin typeface="Helvetica Neue Light"/>
              <a:ea typeface="Helvetica Neue Light"/>
              <a:cs typeface="Helvetica Neue Light"/>
              <a:sym typeface="Helvetica Neue Light"/>
            </a:endParaRPr>
          </a:p>
        </p:txBody>
      </p:sp>
      <p:sp>
        <p:nvSpPr>
          <p:cNvPr id="5" name="Shape 883">
            <a:extLst>
              <a:ext uri="{FF2B5EF4-FFF2-40B4-BE49-F238E27FC236}">
                <a16:creationId xmlns:a16="http://schemas.microsoft.com/office/drawing/2014/main" id="{CCC0EDDA-B9B4-48BE-A0CF-4188D3E4176B}"/>
              </a:ext>
            </a:extLst>
          </p:cNvPr>
          <p:cNvSpPr/>
          <p:nvPr/>
        </p:nvSpPr>
        <p:spPr>
          <a:xfrm>
            <a:off x="474135" y="287638"/>
            <a:ext cx="11864920" cy="1630003"/>
          </a:xfrm>
          <a:prstGeom prst="rect">
            <a:avLst/>
          </a:prstGeom>
          <a:noFill/>
          <a:ln>
            <a:noFill/>
          </a:ln>
        </p:spPr>
        <p:txBody>
          <a:bodyPr wrap="square" lIns="19050" tIns="19050" rIns="19050" bIns="19050" anchor="ctr" anchorCtr="0">
            <a:noAutofit/>
          </a:bodyPr>
          <a:lstStyle/>
          <a:p>
            <a:pPr lvl="0" indent="-165100" algn="l">
              <a:lnSpc>
                <a:spcPct val="90000"/>
              </a:lnSpc>
              <a:buClr>
                <a:schemeClr val="dk1"/>
              </a:buClr>
              <a:buSzPct val="100000"/>
            </a:pPr>
            <a:r>
              <a:rPr lang="en" sz="4800" b="0" dirty="0">
                <a:solidFill>
                  <a:schemeClr val="dk1"/>
                </a:solidFill>
                <a:latin typeface="Cera PRO Black" panose="00000A00000000000000" pitchFamily="2" charset="0"/>
                <a:ea typeface="Arial"/>
                <a:cs typeface="Arial" panose="020B0604020202020204" pitchFamily="34" charset="0"/>
                <a:sym typeface="Arial"/>
              </a:rPr>
              <a:t>Category A. High Value Contacts [HVC]</a:t>
            </a:r>
          </a:p>
        </p:txBody>
      </p:sp>
      <p:sp>
        <p:nvSpPr>
          <p:cNvPr id="12" name="Ορθογώνιο 11">
            <a:extLst>
              <a:ext uri="{FF2B5EF4-FFF2-40B4-BE49-F238E27FC236}">
                <a16:creationId xmlns:a16="http://schemas.microsoft.com/office/drawing/2014/main" id="{BFBF764A-587C-4A06-8CC6-5AA87C4D36AC}"/>
              </a:ext>
            </a:extLst>
          </p:cNvPr>
          <p:cNvSpPr/>
          <p:nvPr/>
        </p:nvSpPr>
        <p:spPr>
          <a:xfrm>
            <a:off x="7975768" y="9384669"/>
            <a:ext cx="7488295" cy="584775"/>
          </a:xfrm>
          <a:prstGeom prst="rect">
            <a:avLst/>
          </a:prstGeom>
        </p:spPr>
        <p:txBody>
          <a:bodyPr wrap="square">
            <a:spAutoFit/>
          </a:bodyPr>
          <a:lstStyle/>
          <a:p>
            <a:pPr lvl="0" indent="-107950" algn="l">
              <a:buClr>
                <a:srgbClr val="222222"/>
              </a:buClr>
              <a:buSzPct val="100000"/>
            </a:pPr>
            <a:r>
              <a:rPr lang="en" sz="3200" u="sng" dirty="0">
                <a:solidFill>
                  <a:srgbClr val="222222"/>
                </a:solidFill>
                <a:latin typeface="Cera PRO Black" panose="00000A00000000000000" pitchFamily="2" charset="0"/>
                <a:ea typeface="Arial"/>
                <a:cs typeface="Arial"/>
                <a:sym typeface="Arial"/>
              </a:rPr>
              <a:t>Goal</a:t>
            </a:r>
            <a:r>
              <a:rPr lang="en" sz="3200" dirty="0">
                <a:solidFill>
                  <a:srgbClr val="222222"/>
                </a:solidFill>
                <a:latin typeface="Cera PRO Black" panose="00000A00000000000000" pitchFamily="2" charset="0"/>
                <a:ea typeface="Arial"/>
                <a:cs typeface="Arial"/>
                <a:sym typeface="Arial"/>
              </a:rPr>
              <a:t>: </a:t>
            </a:r>
            <a:r>
              <a:rPr lang="en" sz="3200" b="0" dirty="0">
                <a:solidFill>
                  <a:srgbClr val="222222"/>
                </a:solidFill>
                <a:latin typeface="Cera PRO Black" panose="00000A00000000000000" pitchFamily="2" charset="0"/>
                <a:ea typeface="Arial"/>
                <a:cs typeface="Arial"/>
                <a:sym typeface="Arial"/>
              </a:rPr>
              <a:t>Buy product of this category </a:t>
            </a:r>
          </a:p>
        </p:txBody>
      </p:sp>
      <p:sp>
        <p:nvSpPr>
          <p:cNvPr id="50" name="Shape 411">
            <a:extLst>
              <a:ext uri="{FF2B5EF4-FFF2-40B4-BE49-F238E27FC236}">
                <a16:creationId xmlns:a16="http://schemas.microsoft.com/office/drawing/2014/main" id="{289C0EB2-1A1B-41CD-83FD-F775F45CE1E9}"/>
              </a:ext>
            </a:extLst>
          </p:cNvPr>
          <p:cNvSpPr/>
          <p:nvPr/>
        </p:nvSpPr>
        <p:spPr>
          <a:xfrm>
            <a:off x="3166229" y="11333457"/>
            <a:ext cx="1312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51" name="Shape 415">
            <a:extLst>
              <a:ext uri="{FF2B5EF4-FFF2-40B4-BE49-F238E27FC236}">
                <a16:creationId xmlns:a16="http://schemas.microsoft.com/office/drawing/2014/main" id="{AFD8B9BA-8C43-4F03-B0A6-39AC43A7C6C2}"/>
              </a:ext>
            </a:extLst>
          </p:cNvPr>
          <p:cNvSpPr/>
          <p:nvPr/>
        </p:nvSpPr>
        <p:spPr>
          <a:xfrm>
            <a:off x="3248957" y="10779462"/>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52" name="Shape 416">
            <a:extLst>
              <a:ext uri="{FF2B5EF4-FFF2-40B4-BE49-F238E27FC236}">
                <a16:creationId xmlns:a16="http://schemas.microsoft.com/office/drawing/2014/main" id="{E60A7DF7-3B27-4FDE-9878-52CD983096AE}"/>
              </a:ext>
            </a:extLst>
          </p:cNvPr>
          <p:cNvCxnSpPr>
            <a:cxnSpLocks/>
          </p:cNvCxnSpPr>
          <p:nvPr/>
        </p:nvCxnSpPr>
        <p:spPr>
          <a:xfrm>
            <a:off x="3703576" y="10959473"/>
            <a:ext cx="0" cy="124800"/>
          </a:xfrm>
          <a:prstGeom prst="straightConnector1">
            <a:avLst/>
          </a:prstGeom>
          <a:noFill/>
          <a:ln w="9525" cap="flat" cmpd="sng">
            <a:solidFill>
              <a:schemeClr val="dk1"/>
            </a:solidFill>
            <a:prstDash val="solid"/>
            <a:round/>
            <a:headEnd type="none" w="med" len="med"/>
            <a:tailEnd type="none" w="med" len="med"/>
          </a:ln>
        </p:spPr>
      </p:cxnSp>
      <p:sp>
        <p:nvSpPr>
          <p:cNvPr id="53" name="Shape 417">
            <a:extLst>
              <a:ext uri="{FF2B5EF4-FFF2-40B4-BE49-F238E27FC236}">
                <a16:creationId xmlns:a16="http://schemas.microsoft.com/office/drawing/2014/main" id="{40519BFF-E59C-4FAC-922B-205A91DB971E}"/>
              </a:ext>
            </a:extLst>
          </p:cNvPr>
          <p:cNvSpPr/>
          <p:nvPr/>
        </p:nvSpPr>
        <p:spPr>
          <a:xfrm>
            <a:off x="3248968" y="11075534"/>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54" name="Shape 418">
            <a:extLst>
              <a:ext uri="{FF2B5EF4-FFF2-40B4-BE49-F238E27FC236}">
                <a16:creationId xmlns:a16="http://schemas.microsoft.com/office/drawing/2014/main" id="{E24B745F-3D73-4B95-86F8-D2BB29ABB9B5}"/>
              </a:ext>
            </a:extLst>
          </p:cNvPr>
          <p:cNvCxnSpPr>
            <a:cxnSpLocks/>
          </p:cNvCxnSpPr>
          <p:nvPr/>
        </p:nvCxnSpPr>
        <p:spPr>
          <a:xfrm>
            <a:off x="4058661" y="11264953"/>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5" name="Shape 419">
            <a:extLst>
              <a:ext uri="{FF2B5EF4-FFF2-40B4-BE49-F238E27FC236}">
                <a16:creationId xmlns:a16="http://schemas.microsoft.com/office/drawing/2014/main" id="{6C9BD960-98DA-4DD4-AB6A-7D9FC5D8FDC2}"/>
              </a:ext>
            </a:extLst>
          </p:cNvPr>
          <p:cNvCxnSpPr>
            <a:cxnSpLocks/>
          </p:cNvCxnSpPr>
          <p:nvPr/>
        </p:nvCxnSpPr>
        <p:spPr>
          <a:xfrm>
            <a:off x="3380592" y="11260321"/>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6" name="Shape 420">
            <a:extLst>
              <a:ext uri="{FF2B5EF4-FFF2-40B4-BE49-F238E27FC236}">
                <a16:creationId xmlns:a16="http://schemas.microsoft.com/office/drawing/2014/main" id="{F43B5215-73C1-49CB-A284-C831A164DDE7}"/>
              </a:ext>
            </a:extLst>
          </p:cNvPr>
          <p:cNvCxnSpPr>
            <a:cxnSpLocks/>
          </p:cNvCxnSpPr>
          <p:nvPr/>
        </p:nvCxnSpPr>
        <p:spPr>
          <a:xfrm rot="10800000">
            <a:off x="4063381" y="11388574"/>
            <a:ext cx="299200" cy="0"/>
          </a:xfrm>
          <a:prstGeom prst="straightConnector1">
            <a:avLst/>
          </a:prstGeom>
          <a:noFill/>
          <a:ln w="9525" cap="flat" cmpd="sng">
            <a:solidFill>
              <a:schemeClr val="dk1"/>
            </a:solidFill>
            <a:prstDash val="solid"/>
            <a:round/>
            <a:headEnd type="none" w="med" len="med"/>
            <a:tailEnd type="none" w="med" len="med"/>
          </a:ln>
        </p:spPr>
      </p:cxnSp>
      <p:cxnSp>
        <p:nvCxnSpPr>
          <p:cNvPr id="57" name="Shape 421">
            <a:extLst>
              <a:ext uri="{FF2B5EF4-FFF2-40B4-BE49-F238E27FC236}">
                <a16:creationId xmlns:a16="http://schemas.microsoft.com/office/drawing/2014/main" id="{488E709A-B037-45D0-8824-01B0F8648F88}"/>
              </a:ext>
            </a:extLst>
          </p:cNvPr>
          <p:cNvCxnSpPr>
            <a:cxnSpLocks/>
          </p:cNvCxnSpPr>
          <p:nvPr/>
        </p:nvCxnSpPr>
        <p:spPr>
          <a:xfrm rot="10800000">
            <a:off x="3081392" y="11384966"/>
            <a:ext cx="299200" cy="0"/>
          </a:xfrm>
          <a:prstGeom prst="straightConnector1">
            <a:avLst/>
          </a:prstGeom>
          <a:noFill/>
          <a:ln w="9525" cap="flat" cmpd="sng">
            <a:solidFill>
              <a:schemeClr val="dk1"/>
            </a:solidFill>
            <a:prstDash val="solid"/>
            <a:round/>
            <a:headEnd type="none" w="med" len="med"/>
            <a:tailEnd type="none" w="med" len="med"/>
          </a:ln>
        </p:spPr>
      </p:cxnSp>
      <p:cxnSp>
        <p:nvCxnSpPr>
          <p:cNvPr id="58" name="Shape 422">
            <a:extLst>
              <a:ext uri="{FF2B5EF4-FFF2-40B4-BE49-F238E27FC236}">
                <a16:creationId xmlns:a16="http://schemas.microsoft.com/office/drawing/2014/main" id="{F72CA13D-1D74-46D9-8B59-FE5F3B58E727}"/>
              </a:ext>
            </a:extLst>
          </p:cNvPr>
          <p:cNvCxnSpPr>
            <a:cxnSpLocks/>
          </p:cNvCxnSpPr>
          <p:nvPr/>
        </p:nvCxnSpPr>
        <p:spPr>
          <a:xfrm>
            <a:off x="3082570" y="11384966"/>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9" name="Shape 423">
            <a:extLst>
              <a:ext uri="{FF2B5EF4-FFF2-40B4-BE49-F238E27FC236}">
                <a16:creationId xmlns:a16="http://schemas.microsoft.com/office/drawing/2014/main" id="{E5DFEFE5-DF2A-4314-81A1-02CA9F95552B}"/>
              </a:ext>
            </a:extLst>
          </p:cNvPr>
          <p:cNvCxnSpPr>
            <a:cxnSpLocks/>
          </p:cNvCxnSpPr>
          <p:nvPr/>
        </p:nvCxnSpPr>
        <p:spPr>
          <a:xfrm>
            <a:off x="4356256" y="11389598"/>
            <a:ext cx="0" cy="124800"/>
          </a:xfrm>
          <a:prstGeom prst="straightConnector1">
            <a:avLst/>
          </a:prstGeom>
          <a:noFill/>
          <a:ln w="9525" cap="flat" cmpd="sng">
            <a:solidFill>
              <a:schemeClr val="dk1"/>
            </a:solidFill>
            <a:prstDash val="solid"/>
            <a:round/>
            <a:headEnd type="none" w="med" len="med"/>
            <a:tailEnd type="none" w="med" len="med"/>
          </a:ln>
        </p:spPr>
      </p:cxnSp>
      <p:sp>
        <p:nvSpPr>
          <p:cNvPr id="60" name="Shape 424">
            <a:extLst>
              <a:ext uri="{FF2B5EF4-FFF2-40B4-BE49-F238E27FC236}">
                <a16:creationId xmlns:a16="http://schemas.microsoft.com/office/drawing/2014/main" id="{082F051A-5AB2-4993-B932-517F5F770F37}"/>
              </a:ext>
            </a:extLst>
          </p:cNvPr>
          <p:cNvSpPr/>
          <p:nvPr/>
        </p:nvSpPr>
        <p:spPr>
          <a:xfrm>
            <a:off x="2666005" y="11501326"/>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61" name="Shape 425">
            <a:extLst>
              <a:ext uri="{FF2B5EF4-FFF2-40B4-BE49-F238E27FC236}">
                <a16:creationId xmlns:a16="http://schemas.microsoft.com/office/drawing/2014/main" id="{D2EECFE7-B28A-40BB-858B-4F5B9AB710A5}"/>
              </a:ext>
            </a:extLst>
          </p:cNvPr>
          <p:cNvCxnSpPr>
            <a:cxnSpLocks/>
          </p:cNvCxnSpPr>
          <p:nvPr/>
        </p:nvCxnSpPr>
        <p:spPr>
          <a:xfrm>
            <a:off x="3081901" y="11681337"/>
            <a:ext cx="0" cy="124800"/>
          </a:xfrm>
          <a:prstGeom prst="straightConnector1">
            <a:avLst/>
          </a:prstGeom>
          <a:noFill/>
          <a:ln w="9525" cap="flat" cmpd="sng">
            <a:solidFill>
              <a:schemeClr val="dk1"/>
            </a:solidFill>
            <a:prstDash val="solid"/>
            <a:round/>
            <a:headEnd type="none" w="med" len="med"/>
            <a:tailEnd type="none" w="med" len="med"/>
          </a:ln>
        </p:spPr>
      </p:cxnSp>
      <p:sp>
        <p:nvSpPr>
          <p:cNvPr id="62" name="Shape 426">
            <a:extLst>
              <a:ext uri="{FF2B5EF4-FFF2-40B4-BE49-F238E27FC236}">
                <a16:creationId xmlns:a16="http://schemas.microsoft.com/office/drawing/2014/main" id="{DA717B3C-70CD-4DBA-9BC5-D21CA39A35DC}"/>
              </a:ext>
            </a:extLst>
          </p:cNvPr>
          <p:cNvSpPr/>
          <p:nvPr/>
        </p:nvSpPr>
        <p:spPr>
          <a:xfrm>
            <a:off x="2669893" y="11800684"/>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63" name="Shape 427">
            <a:extLst>
              <a:ext uri="{FF2B5EF4-FFF2-40B4-BE49-F238E27FC236}">
                <a16:creationId xmlns:a16="http://schemas.microsoft.com/office/drawing/2014/main" id="{D0021E05-87A1-417D-9C0D-03083716CB08}"/>
              </a:ext>
            </a:extLst>
          </p:cNvPr>
          <p:cNvCxnSpPr>
            <a:cxnSpLocks/>
          </p:cNvCxnSpPr>
          <p:nvPr/>
        </p:nvCxnSpPr>
        <p:spPr>
          <a:xfrm>
            <a:off x="2797640" y="11980697"/>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4" name="Shape 428">
            <a:extLst>
              <a:ext uri="{FF2B5EF4-FFF2-40B4-BE49-F238E27FC236}">
                <a16:creationId xmlns:a16="http://schemas.microsoft.com/office/drawing/2014/main" id="{6FC0437B-AA5B-4BCD-AB9B-D3CAA52A3BC4}"/>
              </a:ext>
            </a:extLst>
          </p:cNvPr>
          <p:cNvCxnSpPr>
            <a:cxnSpLocks/>
          </p:cNvCxnSpPr>
          <p:nvPr/>
        </p:nvCxnSpPr>
        <p:spPr>
          <a:xfrm rot="10800000">
            <a:off x="2496250" y="12105342"/>
            <a:ext cx="299200" cy="0"/>
          </a:xfrm>
          <a:prstGeom prst="straightConnector1">
            <a:avLst/>
          </a:prstGeom>
          <a:noFill/>
          <a:ln w="9525" cap="flat" cmpd="sng">
            <a:solidFill>
              <a:schemeClr val="dk1"/>
            </a:solidFill>
            <a:prstDash val="solid"/>
            <a:round/>
            <a:headEnd type="none" w="med" len="med"/>
            <a:tailEnd type="none" w="med" len="med"/>
          </a:ln>
        </p:spPr>
      </p:cxnSp>
      <p:cxnSp>
        <p:nvCxnSpPr>
          <p:cNvPr id="65" name="Shape 429">
            <a:extLst>
              <a:ext uri="{FF2B5EF4-FFF2-40B4-BE49-F238E27FC236}">
                <a16:creationId xmlns:a16="http://schemas.microsoft.com/office/drawing/2014/main" id="{43AB4045-A680-4044-B2B8-627F8F395906}"/>
              </a:ext>
            </a:extLst>
          </p:cNvPr>
          <p:cNvCxnSpPr>
            <a:cxnSpLocks/>
          </p:cNvCxnSpPr>
          <p:nvPr/>
        </p:nvCxnSpPr>
        <p:spPr>
          <a:xfrm>
            <a:off x="2496762" y="12109502"/>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6" name="Shape 430">
            <a:extLst>
              <a:ext uri="{FF2B5EF4-FFF2-40B4-BE49-F238E27FC236}">
                <a16:creationId xmlns:a16="http://schemas.microsoft.com/office/drawing/2014/main" id="{F7496EF8-7B6E-46BB-8378-AB5E9C2D76E0}"/>
              </a:ext>
            </a:extLst>
          </p:cNvPr>
          <p:cNvCxnSpPr>
            <a:cxnSpLocks/>
          </p:cNvCxnSpPr>
          <p:nvPr/>
        </p:nvCxnSpPr>
        <p:spPr>
          <a:xfrm>
            <a:off x="3231248" y="11980697"/>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7" name="Shape 431">
            <a:extLst>
              <a:ext uri="{FF2B5EF4-FFF2-40B4-BE49-F238E27FC236}">
                <a16:creationId xmlns:a16="http://schemas.microsoft.com/office/drawing/2014/main" id="{0E997926-4525-4F20-8D9F-8B1CD49FD1C5}"/>
              </a:ext>
            </a:extLst>
          </p:cNvPr>
          <p:cNvCxnSpPr>
            <a:cxnSpLocks/>
          </p:cNvCxnSpPr>
          <p:nvPr/>
        </p:nvCxnSpPr>
        <p:spPr>
          <a:xfrm rot="10800000">
            <a:off x="3230736" y="12105342"/>
            <a:ext cx="299200" cy="0"/>
          </a:xfrm>
          <a:prstGeom prst="straightConnector1">
            <a:avLst/>
          </a:prstGeom>
          <a:noFill/>
          <a:ln w="9525" cap="flat" cmpd="sng">
            <a:solidFill>
              <a:schemeClr val="dk1"/>
            </a:solidFill>
            <a:prstDash val="solid"/>
            <a:round/>
            <a:headEnd type="none" w="med" len="med"/>
            <a:tailEnd type="none" w="med" len="med"/>
          </a:ln>
        </p:spPr>
      </p:cxnSp>
      <p:cxnSp>
        <p:nvCxnSpPr>
          <p:cNvPr id="68" name="Shape 432">
            <a:extLst>
              <a:ext uri="{FF2B5EF4-FFF2-40B4-BE49-F238E27FC236}">
                <a16:creationId xmlns:a16="http://schemas.microsoft.com/office/drawing/2014/main" id="{B9359816-AF98-48B6-81E8-923A0FB18D03}"/>
              </a:ext>
            </a:extLst>
          </p:cNvPr>
          <p:cNvCxnSpPr>
            <a:cxnSpLocks/>
          </p:cNvCxnSpPr>
          <p:nvPr/>
        </p:nvCxnSpPr>
        <p:spPr>
          <a:xfrm>
            <a:off x="3528842" y="12105342"/>
            <a:ext cx="0" cy="124800"/>
          </a:xfrm>
          <a:prstGeom prst="straightConnector1">
            <a:avLst/>
          </a:prstGeom>
          <a:noFill/>
          <a:ln w="9525" cap="flat" cmpd="sng">
            <a:solidFill>
              <a:schemeClr val="dk1"/>
            </a:solidFill>
            <a:prstDash val="solid"/>
            <a:round/>
            <a:headEnd type="none" w="med" len="med"/>
            <a:tailEnd type="none" w="med" len="med"/>
          </a:ln>
        </p:spPr>
      </p:cxnSp>
      <p:sp>
        <p:nvSpPr>
          <p:cNvPr id="69" name="Shape 433">
            <a:extLst>
              <a:ext uri="{FF2B5EF4-FFF2-40B4-BE49-F238E27FC236}">
                <a16:creationId xmlns:a16="http://schemas.microsoft.com/office/drawing/2014/main" id="{809A63BA-877F-458A-B652-955D9ADF9308}"/>
              </a:ext>
            </a:extLst>
          </p:cNvPr>
          <p:cNvSpPr txBox="1"/>
          <p:nvPr/>
        </p:nvSpPr>
        <p:spPr>
          <a:xfrm>
            <a:off x="3474616" y="10785956"/>
            <a:ext cx="526400" cy="156000"/>
          </a:xfrm>
          <a:prstGeom prst="rect">
            <a:avLst/>
          </a:prstGeom>
          <a:noFill/>
          <a:ln>
            <a:noFill/>
          </a:ln>
        </p:spPr>
        <p:txBody>
          <a:bodyPr wrap="square" lIns="50800" tIns="50800" rIns="50800" bIns="50800" anchor="ctr" anchorCtr="0">
            <a:noAutofit/>
          </a:bodyPr>
          <a:lstStyle/>
          <a:p>
            <a:pPr indent="-101601">
              <a:buClr>
                <a:srgbClr val="000000"/>
              </a:buClr>
              <a:buSzPct val="120000"/>
            </a:pPr>
            <a:endParaRPr sz="3200">
              <a:solidFill>
                <a:srgbClr val="008000"/>
              </a:solidFill>
              <a:latin typeface="Cera PRO Black" panose="00000A00000000000000" pitchFamily="2" charset="0"/>
              <a:ea typeface="Arial"/>
              <a:cs typeface="Arial"/>
              <a:sym typeface="Arial"/>
            </a:endParaRPr>
          </a:p>
        </p:txBody>
      </p:sp>
      <p:sp>
        <p:nvSpPr>
          <p:cNvPr id="70" name="Shape 434">
            <a:extLst>
              <a:ext uri="{FF2B5EF4-FFF2-40B4-BE49-F238E27FC236}">
                <a16:creationId xmlns:a16="http://schemas.microsoft.com/office/drawing/2014/main" id="{A50AFA58-BEE8-4E00-9434-EED47978E2E4}"/>
              </a:ext>
            </a:extLst>
          </p:cNvPr>
          <p:cNvSpPr txBox="1"/>
          <p:nvPr/>
        </p:nvSpPr>
        <p:spPr>
          <a:xfrm>
            <a:off x="3474616" y="11091662"/>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1" name="Shape 435">
            <a:extLst>
              <a:ext uri="{FF2B5EF4-FFF2-40B4-BE49-F238E27FC236}">
                <a16:creationId xmlns:a16="http://schemas.microsoft.com/office/drawing/2014/main" id="{FF06B73F-7B68-4327-9EBE-2310505C8FD6}"/>
              </a:ext>
            </a:extLst>
          </p:cNvPr>
          <p:cNvSpPr/>
          <p:nvPr/>
        </p:nvSpPr>
        <p:spPr>
          <a:xfrm>
            <a:off x="4181840" y="11348292"/>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2" name="Shape 436">
            <a:extLst>
              <a:ext uri="{FF2B5EF4-FFF2-40B4-BE49-F238E27FC236}">
                <a16:creationId xmlns:a16="http://schemas.microsoft.com/office/drawing/2014/main" id="{6FAC99BD-3A98-496D-BF55-E430E6C679E8}"/>
              </a:ext>
            </a:extLst>
          </p:cNvPr>
          <p:cNvSpPr txBox="1"/>
          <p:nvPr/>
        </p:nvSpPr>
        <p:spPr>
          <a:xfrm>
            <a:off x="3174485" y="11355545"/>
            <a:ext cx="148800" cy="64000"/>
          </a:xfrm>
          <a:prstGeom prst="rect">
            <a:avLst/>
          </a:prstGeom>
          <a:noFill/>
          <a:ln>
            <a:noFill/>
          </a:ln>
        </p:spPr>
        <p:txBody>
          <a:bodyPr wrap="square" lIns="50800" tIns="50800" rIns="50800" bIns="50800" anchor="ctr" anchorCtr="0">
            <a:noAutofit/>
          </a:bodyPr>
          <a:lstStyle/>
          <a:p>
            <a:pPr indent="-101601" algn="l">
              <a:buClr>
                <a:srgbClr val="000000"/>
              </a:buClr>
              <a:buSzPct val="100000"/>
            </a:pPr>
            <a:r>
              <a:rPr lang="en" sz="3200" dirty="0">
                <a:latin typeface="Cera PRO Black" panose="00000A00000000000000" pitchFamily="2" charset="0"/>
                <a:ea typeface="Helvetica Neue Light"/>
                <a:cs typeface="Helvetica Neue Light"/>
                <a:sym typeface="Helvetica Neue Light"/>
              </a:rPr>
              <a:t>O</a:t>
            </a:r>
          </a:p>
        </p:txBody>
      </p:sp>
      <p:sp>
        <p:nvSpPr>
          <p:cNvPr id="73" name="Shape 437">
            <a:extLst>
              <a:ext uri="{FF2B5EF4-FFF2-40B4-BE49-F238E27FC236}">
                <a16:creationId xmlns:a16="http://schemas.microsoft.com/office/drawing/2014/main" id="{7204B118-F52D-4DA7-8A3A-1DC48D24DDFA}"/>
              </a:ext>
            </a:extLst>
          </p:cNvPr>
          <p:cNvSpPr/>
          <p:nvPr/>
        </p:nvSpPr>
        <p:spPr>
          <a:xfrm>
            <a:off x="4283226" y="11514244"/>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4" name="Shape 438">
            <a:extLst>
              <a:ext uri="{FF2B5EF4-FFF2-40B4-BE49-F238E27FC236}">
                <a16:creationId xmlns:a16="http://schemas.microsoft.com/office/drawing/2014/main" id="{DE88C5D0-A880-433A-9E4D-CF5A9C0A287F}"/>
              </a:ext>
            </a:extLst>
          </p:cNvPr>
          <p:cNvSpPr txBox="1"/>
          <p:nvPr/>
        </p:nvSpPr>
        <p:spPr>
          <a:xfrm>
            <a:off x="2829008" y="11519748"/>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5" name="Shape 439">
            <a:extLst>
              <a:ext uri="{FF2B5EF4-FFF2-40B4-BE49-F238E27FC236}">
                <a16:creationId xmlns:a16="http://schemas.microsoft.com/office/drawing/2014/main" id="{49D09525-36D0-49A0-80E5-D7A47CA28588}"/>
              </a:ext>
            </a:extLst>
          </p:cNvPr>
          <p:cNvSpPr txBox="1"/>
          <p:nvPr/>
        </p:nvSpPr>
        <p:spPr>
          <a:xfrm>
            <a:off x="2830992" y="11797196"/>
            <a:ext cx="526400" cy="1888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6" name="Shape 440">
            <a:extLst>
              <a:ext uri="{FF2B5EF4-FFF2-40B4-BE49-F238E27FC236}">
                <a16:creationId xmlns:a16="http://schemas.microsoft.com/office/drawing/2014/main" id="{0FD4950B-C2E2-4A72-BFAF-E75D0EC232B3}"/>
              </a:ext>
            </a:extLst>
          </p:cNvPr>
          <p:cNvSpPr/>
          <p:nvPr/>
        </p:nvSpPr>
        <p:spPr>
          <a:xfrm>
            <a:off x="3433365" y="12229988"/>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7" name="Shape 441">
            <a:extLst>
              <a:ext uri="{FF2B5EF4-FFF2-40B4-BE49-F238E27FC236}">
                <a16:creationId xmlns:a16="http://schemas.microsoft.com/office/drawing/2014/main" id="{94A972F8-4AF4-44C3-B71C-54DD263147CC}"/>
              </a:ext>
            </a:extLst>
          </p:cNvPr>
          <p:cNvSpPr txBox="1"/>
          <p:nvPr/>
        </p:nvSpPr>
        <p:spPr>
          <a:xfrm>
            <a:off x="3461192" y="12260225"/>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78" name="Shape 442">
            <a:extLst>
              <a:ext uri="{FF2B5EF4-FFF2-40B4-BE49-F238E27FC236}">
                <a16:creationId xmlns:a16="http://schemas.microsoft.com/office/drawing/2014/main" id="{8D045F42-2B20-40B9-8ACA-C6B549C3DE36}"/>
              </a:ext>
            </a:extLst>
          </p:cNvPr>
          <p:cNvSpPr/>
          <p:nvPr/>
        </p:nvSpPr>
        <p:spPr>
          <a:xfrm>
            <a:off x="3344077" y="12060340"/>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9" name="Shape 443">
            <a:extLst>
              <a:ext uri="{FF2B5EF4-FFF2-40B4-BE49-F238E27FC236}">
                <a16:creationId xmlns:a16="http://schemas.microsoft.com/office/drawing/2014/main" id="{E3761BD6-32A9-477F-BD66-151FCEEB8DC2}"/>
              </a:ext>
            </a:extLst>
          </p:cNvPr>
          <p:cNvSpPr/>
          <p:nvPr/>
        </p:nvSpPr>
        <p:spPr>
          <a:xfrm>
            <a:off x="2600736" y="12055878"/>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0" name="Shape 444">
            <a:extLst>
              <a:ext uri="{FF2B5EF4-FFF2-40B4-BE49-F238E27FC236}">
                <a16:creationId xmlns:a16="http://schemas.microsoft.com/office/drawing/2014/main" id="{AA3396BF-EBF7-4A1D-A0AB-48EABE006565}"/>
              </a:ext>
            </a:extLst>
          </p:cNvPr>
          <p:cNvSpPr/>
          <p:nvPr/>
        </p:nvSpPr>
        <p:spPr>
          <a:xfrm>
            <a:off x="2142770" y="12203806"/>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1" name="Shape 445">
            <a:extLst>
              <a:ext uri="{FF2B5EF4-FFF2-40B4-BE49-F238E27FC236}">
                <a16:creationId xmlns:a16="http://schemas.microsoft.com/office/drawing/2014/main" id="{3172F7C9-0C61-4E0E-95F9-2CEBD0809396}"/>
              </a:ext>
            </a:extLst>
          </p:cNvPr>
          <p:cNvSpPr txBox="1"/>
          <p:nvPr/>
        </p:nvSpPr>
        <p:spPr>
          <a:xfrm>
            <a:off x="2298050" y="12218737"/>
            <a:ext cx="526400" cy="1504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cxnSp>
        <p:nvCxnSpPr>
          <p:cNvPr id="82" name="Shape 446">
            <a:extLst>
              <a:ext uri="{FF2B5EF4-FFF2-40B4-BE49-F238E27FC236}">
                <a16:creationId xmlns:a16="http://schemas.microsoft.com/office/drawing/2014/main" id="{C71D3B35-B94E-4F70-A539-FDE7B03B709D}"/>
              </a:ext>
            </a:extLst>
          </p:cNvPr>
          <p:cNvCxnSpPr>
            <a:cxnSpLocks/>
          </p:cNvCxnSpPr>
          <p:nvPr/>
        </p:nvCxnSpPr>
        <p:spPr>
          <a:xfrm>
            <a:off x="2496762" y="12383817"/>
            <a:ext cx="0" cy="124800"/>
          </a:xfrm>
          <a:prstGeom prst="straightConnector1">
            <a:avLst/>
          </a:prstGeom>
          <a:noFill/>
          <a:ln w="9525" cap="flat" cmpd="sng">
            <a:solidFill>
              <a:schemeClr val="dk1"/>
            </a:solidFill>
            <a:prstDash val="solid"/>
            <a:round/>
            <a:headEnd type="none" w="med" len="med"/>
            <a:tailEnd type="none" w="med" len="med"/>
          </a:ln>
        </p:spPr>
      </p:cxnSp>
      <p:sp>
        <p:nvSpPr>
          <p:cNvPr id="83" name="Shape 447">
            <a:extLst>
              <a:ext uri="{FF2B5EF4-FFF2-40B4-BE49-F238E27FC236}">
                <a16:creationId xmlns:a16="http://schemas.microsoft.com/office/drawing/2014/main" id="{2A30B1ED-0E1F-4C9A-8EE0-980E09FBD009}"/>
              </a:ext>
            </a:extLst>
          </p:cNvPr>
          <p:cNvSpPr/>
          <p:nvPr/>
        </p:nvSpPr>
        <p:spPr>
          <a:xfrm>
            <a:off x="2412069" y="12508462"/>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4" name="Shape 448">
            <a:extLst>
              <a:ext uri="{FF2B5EF4-FFF2-40B4-BE49-F238E27FC236}">
                <a16:creationId xmlns:a16="http://schemas.microsoft.com/office/drawing/2014/main" id="{4FB1B376-37F1-4D2D-AE90-225B5CC06E2F}"/>
              </a:ext>
            </a:extLst>
          </p:cNvPr>
          <p:cNvSpPr txBox="1"/>
          <p:nvPr/>
        </p:nvSpPr>
        <p:spPr>
          <a:xfrm>
            <a:off x="2443157" y="12538700"/>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45" name="Circle">
            <a:extLst>
              <a:ext uri="{FF2B5EF4-FFF2-40B4-BE49-F238E27FC236}">
                <a16:creationId xmlns:a16="http://schemas.microsoft.com/office/drawing/2014/main" id="{129D92E8-2FD9-4AB2-AF14-23F0036DB2AC}"/>
              </a:ext>
            </a:extLst>
          </p:cNvPr>
          <p:cNvSpPr/>
          <p:nvPr/>
        </p:nvSpPr>
        <p:spPr>
          <a:xfrm>
            <a:off x="8425626" y="3185167"/>
            <a:ext cx="5997014" cy="5911132"/>
          </a:xfrm>
          <a:prstGeom prst="ellipse">
            <a:avLst/>
          </a:prstGeom>
          <a:solidFill>
            <a:srgbClr val="11A2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46" name="Circle">
            <a:extLst>
              <a:ext uri="{FF2B5EF4-FFF2-40B4-BE49-F238E27FC236}">
                <a16:creationId xmlns:a16="http://schemas.microsoft.com/office/drawing/2014/main" id="{3F5E9436-AED2-44FA-B84C-024AC973724E}"/>
              </a:ext>
            </a:extLst>
          </p:cNvPr>
          <p:cNvSpPr/>
          <p:nvPr/>
        </p:nvSpPr>
        <p:spPr>
          <a:xfrm>
            <a:off x="705069" y="3098880"/>
            <a:ext cx="5997014" cy="5911132"/>
          </a:xfrm>
          <a:prstGeom prst="ellipse">
            <a:avLst/>
          </a:prstGeom>
          <a:solidFill>
            <a:schemeClr val="accent4">
              <a:lumMod val="75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 name="Ορθογώνιο 47">
            <a:extLst>
              <a:ext uri="{FF2B5EF4-FFF2-40B4-BE49-F238E27FC236}">
                <a16:creationId xmlns:a16="http://schemas.microsoft.com/office/drawing/2014/main" id="{B44FC23C-4D69-4FCE-8E94-1BF7F01F10A2}"/>
              </a:ext>
            </a:extLst>
          </p:cNvPr>
          <p:cNvSpPr/>
          <p:nvPr/>
        </p:nvSpPr>
        <p:spPr>
          <a:xfrm>
            <a:off x="10047137" y="5417813"/>
            <a:ext cx="2929007" cy="908134"/>
          </a:xfrm>
          <a:prstGeom prst="rect">
            <a:avLst/>
          </a:prstGeom>
        </p:spPr>
        <p:txBody>
          <a:bodyPr wrap="none">
            <a:spAutoFit/>
          </a:bodyPr>
          <a:lstStyle/>
          <a:p>
            <a:pPr lvl="0" indent="-190500" algn="l">
              <a:lnSpc>
                <a:spcPct val="120000"/>
              </a:lnSpc>
              <a:buClr>
                <a:srgbClr val="222222"/>
              </a:buClr>
              <a:buSzPct val="100000"/>
            </a:pPr>
            <a:r>
              <a:rPr lang="pl-PL" sz="4800" dirty="0">
                <a:solidFill>
                  <a:srgbClr val="222222"/>
                </a:solidFill>
                <a:latin typeface="Cera PRO Black" panose="00000A00000000000000" pitchFamily="2" charset="0"/>
                <a:ea typeface="Arial"/>
                <a:cs typeface="Arial"/>
                <a:sym typeface="Arial"/>
              </a:rPr>
              <a:t>Buy More</a:t>
            </a:r>
            <a:endParaRPr lang="en" sz="4800" b="0" dirty="0">
              <a:solidFill>
                <a:srgbClr val="222222"/>
              </a:solidFill>
              <a:latin typeface="Cera PRO Black" panose="00000A00000000000000" pitchFamily="2" charset="0"/>
              <a:ea typeface="Arial"/>
              <a:cs typeface="Arial"/>
              <a:sym typeface="Arial"/>
            </a:endParaRPr>
          </a:p>
        </p:txBody>
      </p:sp>
      <p:sp>
        <p:nvSpPr>
          <p:cNvPr id="86" name="Ορθογώνιο 85">
            <a:extLst>
              <a:ext uri="{FF2B5EF4-FFF2-40B4-BE49-F238E27FC236}">
                <a16:creationId xmlns:a16="http://schemas.microsoft.com/office/drawing/2014/main" id="{C4FB283D-2DD8-4D83-8981-C86AF7E620BB}"/>
              </a:ext>
            </a:extLst>
          </p:cNvPr>
          <p:cNvSpPr/>
          <p:nvPr/>
        </p:nvSpPr>
        <p:spPr>
          <a:xfrm>
            <a:off x="1409849" y="5417813"/>
            <a:ext cx="4251485" cy="908134"/>
          </a:xfrm>
          <a:prstGeom prst="rect">
            <a:avLst/>
          </a:prstGeom>
        </p:spPr>
        <p:txBody>
          <a:bodyPr wrap="none">
            <a:spAutoFit/>
          </a:bodyPr>
          <a:lstStyle/>
          <a:p>
            <a:pPr lvl="0" indent="-190500" algn="l">
              <a:lnSpc>
                <a:spcPct val="120000"/>
              </a:lnSpc>
              <a:buClr>
                <a:srgbClr val="222222"/>
              </a:buClr>
              <a:buSzPct val="100000"/>
            </a:pPr>
            <a:r>
              <a:rPr lang="pl-PL" sz="4800" dirty="0">
                <a:solidFill>
                  <a:srgbClr val="222222"/>
                </a:solidFill>
                <a:latin typeface="Cera PRO Black" panose="00000A00000000000000" pitchFamily="2" charset="0"/>
                <a:ea typeface="Arial"/>
                <a:cs typeface="Arial"/>
                <a:sym typeface="Arial"/>
              </a:rPr>
              <a:t>Reward Them</a:t>
            </a:r>
            <a:endParaRPr lang="en" sz="4800" b="0" dirty="0">
              <a:solidFill>
                <a:srgbClr val="222222"/>
              </a:solidFill>
              <a:latin typeface="Cera PRO Black" panose="00000A00000000000000" pitchFamily="2" charset="0"/>
              <a:ea typeface="Arial"/>
              <a:cs typeface="Arial"/>
              <a:sym typeface="Arial"/>
            </a:endParaRPr>
          </a:p>
        </p:txBody>
      </p:sp>
      <p:sp>
        <p:nvSpPr>
          <p:cNvPr id="87" name="Shape 411">
            <a:extLst>
              <a:ext uri="{FF2B5EF4-FFF2-40B4-BE49-F238E27FC236}">
                <a16:creationId xmlns:a16="http://schemas.microsoft.com/office/drawing/2014/main" id="{39EC4A23-6087-4327-AEBC-5D3C19CF05F6}"/>
              </a:ext>
            </a:extLst>
          </p:cNvPr>
          <p:cNvSpPr/>
          <p:nvPr/>
        </p:nvSpPr>
        <p:spPr>
          <a:xfrm>
            <a:off x="11149028" y="11302895"/>
            <a:ext cx="1312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8" name="Shape 415">
            <a:extLst>
              <a:ext uri="{FF2B5EF4-FFF2-40B4-BE49-F238E27FC236}">
                <a16:creationId xmlns:a16="http://schemas.microsoft.com/office/drawing/2014/main" id="{0AE0C1C6-5196-437D-8D2F-FDA468CF184E}"/>
              </a:ext>
            </a:extLst>
          </p:cNvPr>
          <p:cNvSpPr/>
          <p:nvPr/>
        </p:nvSpPr>
        <p:spPr>
          <a:xfrm>
            <a:off x="11231756" y="10748900"/>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89" name="Shape 416">
            <a:extLst>
              <a:ext uri="{FF2B5EF4-FFF2-40B4-BE49-F238E27FC236}">
                <a16:creationId xmlns:a16="http://schemas.microsoft.com/office/drawing/2014/main" id="{3C06B8FB-0A48-43EF-93DE-DEECB44F67CD}"/>
              </a:ext>
            </a:extLst>
          </p:cNvPr>
          <p:cNvCxnSpPr>
            <a:cxnSpLocks/>
          </p:cNvCxnSpPr>
          <p:nvPr/>
        </p:nvCxnSpPr>
        <p:spPr>
          <a:xfrm>
            <a:off x="11686375" y="10928911"/>
            <a:ext cx="0" cy="124800"/>
          </a:xfrm>
          <a:prstGeom prst="straightConnector1">
            <a:avLst/>
          </a:prstGeom>
          <a:noFill/>
          <a:ln w="9525" cap="flat" cmpd="sng">
            <a:solidFill>
              <a:schemeClr val="dk1"/>
            </a:solidFill>
            <a:prstDash val="solid"/>
            <a:round/>
            <a:headEnd type="none" w="med" len="med"/>
            <a:tailEnd type="none" w="med" len="med"/>
          </a:ln>
        </p:spPr>
      </p:cxnSp>
      <p:sp>
        <p:nvSpPr>
          <p:cNvPr id="90" name="Shape 417">
            <a:extLst>
              <a:ext uri="{FF2B5EF4-FFF2-40B4-BE49-F238E27FC236}">
                <a16:creationId xmlns:a16="http://schemas.microsoft.com/office/drawing/2014/main" id="{299BF258-D30A-4E10-A6C9-5D7684D3CBD4}"/>
              </a:ext>
            </a:extLst>
          </p:cNvPr>
          <p:cNvSpPr/>
          <p:nvPr/>
        </p:nvSpPr>
        <p:spPr>
          <a:xfrm>
            <a:off x="11231767" y="11044972"/>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91" name="Shape 418">
            <a:extLst>
              <a:ext uri="{FF2B5EF4-FFF2-40B4-BE49-F238E27FC236}">
                <a16:creationId xmlns:a16="http://schemas.microsoft.com/office/drawing/2014/main" id="{204A430C-E834-4485-8EA0-FB5FAB441203}"/>
              </a:ext>
            </a:extLst>
          </p:cNvPr>
          <p:cNvCxnSpPr>
            <a:cxnSpLocks/>
          </p:cNvCxnSpPr>
          <p:nvPr/>
        </p:nvCxnSpPr>
        <p:spPr>
          <a:xfrm>
            <a:off x="12041460" y="11234391"/>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2" name="Shape 419">
            <a:extLst>
              <a:ext uri="{FF2B5EF4-FFF2-40B4-BE49-F238E27FC236}">
                <a16:creationId xmlns:a16="http://schemas.microsoft.com/office/drawing/2014/main" id="{270F239A-E279-4487-BC73-94F596B43AB4}"/>
              </a:ext>
            </a:extLst>
          </p:cNvPr>
          <p:cNvCxnSpPr>
            <a:cxnSpLocks/>
          </p:cNvCxnSpPr>
          <p:nvPr/>
        </p:nvCxnSpPr>
        <p:spPr>
          <a:xfrm>
            <a:off x="11363391" y="11229759"/>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3" name="Shape 420">
            <a:extLst>
              <a:ext uri="{FF2B5EF4-FFF2-40B4-BE49-F238E27FC236}">
                <a16:creationId xmlns:a16="http://schemas.microsoft.com/office/drawing/2014/main" id="{5480D6AC-C943-4EE5-BD3C-68147C1E7E82}"/>
              </a:ext>
            </a:extLst>
          </p:cNvPr>
          <p:cNvCxnSpPr>
            <a:cxnSpLocks/>
          </p:cNvCxnSpPr>
          <p:nvPr/>
        </p:nvCxnSpPr>
        <p:spPr>
          <a:xfrm rot="10800000">
            <a:off x="12046180" y="11358012"/>
            <a:ext cx="299200" cy="0"/>
          </a:xfrm>
          <a:prstGeom prst="straightConnector1">
            <a:avLst/>
          </a:prstGeom>
          <a:noFill/>
          <a:ln w="9525" cap="flat" cmpd="sng">
            <a:solidFill>
              <a:schemeClr val="dk1"/>
            </a:solidFill>
            <a:prstDash val="solid"/>
            <a:round/>
            <a:headEnd type="none" w="med" len="med"/>
            <a:tailEnd type="none" w="med" len="med"/>
          </a:ln>
        </p:spPr>
      </p:cxnSp>
      <p:cxnSp>
        <p:nvCxnSpPr>
          <p:cNvPr id="94" name="Shape 421">
            <a:extLst>
              <a:ext uri="{FF2B5EF4-FFF2-40B4-BE49-F238E27FC236}">
                <a16:creationId xmlns:a16="http://schemas.microsoft.com/office/drawing/2014/main" id="{12ACC93E-8825-4A3F-BACD-6880A74E5F69}"/>
              </a:ext>
            </a:extLst>
          </p:cNvPr>
          <p:cNvCxnSpPr>
            <a:cxnSpLocks/>
          </p:cNvCxnSpPr>
          <p:nvPr/>
        </p:nvCxnSpPr>
        <p:spPr>
          <a:xfrm rot="10800000">
            <a:off x="11064191" y="11354404"/>
            <a:ext cx="299200" cy="0"/>
          </a:xfrm>
          <a:prstGeom prst="straightConnector1">
            <a:avLst/>
          </a:prstGeom>
          <a:noFill/>
          <a:ln w="9525" cap="flat" cmpd="sng">
            <a:solidFill>
              <a:schemeClr val="dk1"/>
            </a:solidFill>
            <a:prstDash val="solid"/>
            <a:round/>
            <a:headEnd type="none" w="med" len="med"/>
            <a:tailEnd type="none" w="med" len="med"/>
          </a:ln>
        </p:spPr>
      </p:cxnSp>
      <p:cxnSp>
        <p:nvCxnSpPr>
          <p:cNvPr id="95" name="Shape 422">
            <a:extLst>
              <a:ext uri="{FF2B5EF4-FFF2-40B4-BE49-F238E27FC236}">
                <a16:creationId xmlns:a16="http://schemas.microsoft.com/office/drawing/2014/main" id="{F464946A-7B91-4E06-956E-13F31642A579}"/>
              </a:ext>
            </a:extLst>
          </p:cNvPr>
          <p:cNvCxnSpPr>
            <a:cxnSpLocks/>
          </p:cNvCxnSpPr>
          <p:nvPr/>
        </p:nvCxnSpPr>
        <p:spPr>
          <a:xfrm>
            <a:off x="11065369" y="11354404"/>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6" name="Shape 423">
            <a:extLst>
              <a:ext uri="{FF2B5EF4-FFF2-40B4-BE49-F238E27FC236}">
                <a16:creationId xmlns:a16="http://schemas.microsoft.com/office/drawing/2014/main" id="{68965BF4-A95C-4154-916E-DF984E9A03B0}"/>
              </a:ext>
            </a:extLst>
          </p:cNvPr>
          <p:cNvCxnSpPr>
            <a:cxnSpLocks/>
          </p:cNvCxnSpPr>
          <p:nvPr/>
        </p:nvCxnSpPr>
        <p:spPr>
          <a:xfrm>
            <a:off x="12339055" y="11359036"/>
            <a:ext cx="0" cy="124800"/>
          </a:xfrm>
          <a:prstGeom prst="straightConnector1">
            <a:avLst/>
          </a:prstGeom>
          <a:noFill/>
          <a:ln w="9525" cap="flat" cmpd="sng">
            <a:solidFill>
              <a:schemeClr val="dk1"/>
            </a:solidFill>
            <a:prstDash val="solid"/>
            <a:round/>
            <a:headEnd type="none" w="med" len="med"/>
            <a:tailEnd type="none" w="med" len="med"/>
          </a:ln>
        </p:spPr>
      </p:cxnSp>
      <p:sp>
        <p:nvSpPr>
          <p:cNvPr id="97" name="Shape 424">
            <a:extLst>
              <a:ext uri="{FF2B5EF4-FFF2-40B4-BE49-F238E27FC236}">
                <a16:creationId xmlns:a16="http://schemas.microsoft.com/office/drawing/2014/main" id="{3B00FB8C-39F9-4406-8863-6C7EF56801EB}"/>
              </a:ext>
            </a:extLst>
          </p:cNvPr>
          <p:cNvSpPr/>
          <p:nvPr/>
        </p:nvSpPr>
        <p:spPr>
          <a:xfrm>
            <a:off x="10648804" y="11470764"/>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98" name="Shape 425">
            <a:extLst>
              <a:ext uri="{FF2B5EF4-FFF2-40B4-BE49-F238E27FC236}">
                <a16:creationId xmlns:a16="http://schemas.microsoft.com/office/drawing/2014/main" id="{6AF17AF5-02D3-4CB9-B80E-7FCEADC9A298}"/>
              </a:ext>
            </a:extLst>
          </p:cNvPr>
          <p:cNvCxnSpPr>
            <a:cxnSpLocks/>
          </p:cNvCxnSpPr>
          <p:nvPr/>
        </p:nvCxnSpPr>
        <p:spPr>
          <a:xfrm>
            <a:off x="11064700" y="11650775"/>
            <a:ext cx="0" cy="124800"/>
          </a:xfrm>
          <a:prstGeom prst="straightConnector1">
            <a:avLst/>
          </a:prstGeom>
          <a:noFill/>
          <a:ln w="9525" cap="flat" cmpd="sng">
            <a:solidFill>
              <a:schemeClr val="dk1"/>
            </a:solidFill>
            <a:prstDash val="solid"/>
            <a:round/>
            <a:headEnd type="none" w="med" len="med"/>
            <a:tailEnd type="none" w="med" len="med"/>
          </a:ln>
        </p:spPr>
      </p:cxnSp>
      <p:sp>
        <p:nvSpPr>
          <p:cNvPr id="99" name="Shape 426">
            <a:extLst>
              <a:ext uri="{FF2B5EF4-FFF2-40B4-BE49-F238E27FC236}">
                <a16:creationId xmlns:a16="http://schemas.microsoft.com/office/drawing/2014/main" id="{0A50D8E0-F70D-49A3-8BB7-3535873FEE2D}"/>
              </a:ext>
            </a:extLst>
          </p:cNvPr>
          <p:cNvSpPr/>
          <p:nvPr/>
        </p:nvSpPr>
        <p:spPr>
          <a:xfrm>
            <a:off x="10652692" y="11770122"/>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100" name="Shape 427">
            <a:extLst>
              <a:ext uri="{FF2B5EF4-FFF2-40B4-BE49-F238E27FC236}">
                <a16:creationId xmlns:a16="http://schemas.microsoft.com/office/drawing/2014/main" id="{60413169-5FA5-4A8F-B643-3719EBE9B7F4}"/>
              </a:ext>
            </a:extLst>
          </p:cNvPr>
          <p:cNvCxnSpPr>
            <a:cxnSpLocks/>
          </p:cNvCxnSpPr>
          <p:nvPr/>
        </p:nvCxnSpPr>
        <p:spPr>
          <a:xfrm>
            <a:off x="10780439" y="11950135"/>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1" name="Shape 428">
            <a:extLst>
              <a:ext uri="{FF2B5EF4-FFF2-40B4-BE49-F238E27FC236}">
                <a16:creationId xmlns:a16="http://schemas.microsoft.com/office/drawing/2014/main" id="{091DAA68-7ADF-4A91-96A0-F01419E687FC}"/>
              </a:ext>
            </a:extLst>
          </p:cNvPr>
          <p:cNvCxnSpPr>
            <a:cxnSpLocks/>
          </p:cNvCxnSpPr>
          <p:nvPr/>
        </p:nvCxnSpPr>
        <p:spPr>
          <a:xfrm rot="10800000">
            <a:off x="10479049" y="12074780"/>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02" name="Shape 429">
            <a:extLst>
              <a:ext uri="{FF2B5EF4-FFF2-40B4-BE49-F238E27FC236}">
                <a16:creationId xmlns:a16="http://schemas.microsoft.com/office/drawing/2014/main" id="{707440B9-59B8-4145-B64F-7F444E500A0B}"/>
              </a:ext>
            </a:extLst>
          </p:cNvPr>
          <p:cNvCxnSpPr>
            <a:cxnSpLocks/>
          </p:cNvCxnSpPr>
          <p:nvPr/>
        </p:nvCxnSpPr>
        <p:spPr>
          <a:xfrm>
            <a:off x="10479561" y="12078940"/>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3" name="Shape 430">
            <a:extLst>
              <a:ext uri="{FF2B5EF4-FFF2-40B4-BE49-F238E27FC236}">
                <a16:creationId xmlns:a16="http://schemas.microsoft.com/office/drawing/2014/main" id="{A35619CB-C708-4568-BAE9-BA9001A1DF8B}"/>
              </a:ext>
            </a:extLst>
          </p:cNvPr>
          <p:cNvCxnSpPr>
            <a:cxnSpLocks/>
          </p:cNvCxnSpPr>
          <p:nvPr/>
        </p:nvCxnSpPr>
        <p:spPr>
          <a:xfrm>
            <a:off x="11214047" y="11950135"/>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4" name="Shape 431">
            <a:extLst>
              <a:ext uri="{FF2B5EF4-FFF2-40B4-BE49-F238E27FC236}">
                <a16:creationId xmlns:a16="http://schemas.microsoft.com/office/drawing/2014/main" id="{350121B5-44CF-43E5-86B9-AFA5177498D2}"/>
              </a:ext>
            </a:extLst>
          </p:cNvPr>
          <p:cNvCxnSpPr>
            <a:cxnSpLocks/>
          </p:cNvCxnSpPr>
          <p:nvPr/>
        </p:nvCxnSpPr>
        <p:spPr>
          <a:xfrm rot="10800000">
            <a:off x="11213535" y="12074780"/>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05" name="Shape 432">
            <a:extLst>
              <a:ext uri="{FF2B5EF4-FFF2-40B4-BE49-F238E27FC236}">
                <a16:creationId xmlns:a16="http://schemas.microsoft.com/office/drawing/2014/main" id="{20FDF8E0-64FF-4A7C-A906-ED69212C30AB}"/>
              </a:ext>
            </a:extLst>
          </p:cNvPr>
          <p:cNvCxnSpPr>
            <a:cxnSpLocks/>
          </p:cNvCxnSpPr>
          <p:nvPr/>
        </p:nvCxnSpPr>
        <p:spPr>
          <a:xfrm>
            <a:off x="11511641" y="12074780"/>
            <a:ext cx="0" cy="124800"/>
          </a:xfrm>
          <a:prstGeom prst="straightConnector1">
            <a:avLst/>
          </a:prstGeom>
          <a:noFill/>
          <a:ln w="9525" cap="flat" cmpd="sng">
            <a:solidFill>
              <a:schemeClr val="dk1"/>
            </a:solidFill>
            <a:prstDash val="solid"/>
            <a:round/>
            <a:headEnd type="none" w="med" len="med"/>
            <a:tailEnd type="none" w="med" len="med"/>
          </a:ln>
        </p:spPr>
      </p:cxnSp>
      <p:sp>
        <p:nvSpPr>
          <p:cNvPr id="106" name="Shape 433">
            <a:extLst>
              <a:ext uri="{FF2B5EF4-FFF2-40B4-BE49-F238E27FC236}">
                <a16:creationId xmlns:a16="http://schemas.microsoft.com/office/drawing/2014/main" id="{2F0B20D0-F950-42F0-9AB5-BA39CAADAFA7}"/>
              </a:ext>
            </a:extLst>
          </p:cNvPr>
          <p:cNvSpPr txBox="1"/>
          <p:nvPr/>
        </p:nvSpPr>
        <p:spPr>
          <a:xfrm>
            <a:off x="11457415" y="10755394"/>
            <a:ext cx="526400" cy="156000"/>
          </a:xfrm>
          <a:prstGeom prst="rect">
            <a:avLst/>
          </a:prstGeom>
          <a:noFill/>
          <a:ln>
            <a:noFill/>
          </a:ln>
        </p:spPr>
        <p:txBody>
          <a:bodyPr wrap="square" lIns="50800" tIns="50800" rIns="50800" bIns="50800" anchor="ctr" anchorCtr="0">
            <a:noAutofit/>
          </a:bodyPr>
          <a:lstStyle/>
          <a:p>
            <a:pPr indent="-101601">
              <a:buClr>
                <a:srgbClr val="000000"/>
              </a:buClr>
              <a:buSzPct val="120000"/>
            </a:pPr>
            <a:endParaRPr sz="3200">
              <a:solidFill>
                <a:srgbClr val="008000"/>
              </a:solidFill>
              <a:latin typeface="Cera PRO Black" panose="00000A00000000000000" pitchFamily="2" charset="0"/>
              <a:ea typeface="Arial"/>
              <a:cs typeface="Arial"/>
              <a:sym typeface="Arial"/>
            </a:endParaRPr>
          </a:p>
        </p:txBody>
      </p:sp>
      <p:sp>
        <p:nvSpPr>
          <p:cNvPr id="107" name="Shape 434">
            <a:extLst>
              <a:ext uri="{FF2B5EF4-FFF2-40B4-BE49-F238E27FC236}">
                <a16:creationId xmlns:a16="http://schemas.microsoft.com/office/drawing/2014/main" id="{6C11467D-8227-4940-99B4-CE2E521E2325}"/>
              </a:ext>
            </a:extLst>
          </p:cNvPr>
          <p:cNvSpPr txBox="1"/>
          <p:nvPr/>
        </p:nvSpPr>
        <p:spPr>
          <a:xfrm>
            <a:off x="11457415" y="11061100"/>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08" name="Shape 435">
            <a:extLst>
              <a:ext uri="{FF2B5EF4-FFF2-40B4-BE49-F238E27FC236}">
                <a16:creationId xmlns:a16="http://schemas.microsoft.com/office/drawing/2014/main" id="{63A4FCA7-BA90-40F9-9CD2-E4A94F2B90D9}"/>
              </a:ext>
            </a:extLst>
          </p:cNvPr>
          <p:cNvSpPr/>
          <p:nvPr/>
        </p:nvSpPr>
        <p:spPr>
          <a:xfrm>
            <a:off x="12164639" y="11317730"/>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09" name="Shape 436">
            <a:extLst>
              <a:ext uri="{FF2B5EF4-FFF2-40B4-BE49-F238E27FC236}">
                <a16:creationId xmlns:a16="http://schemas.microsoft.com/office/drawing/2014/main" id="{B2681B6B-CD1A-4AF7-8983-19378B8828DF}"/>
              </a:ext>
            </a:extLst>
          </p:cNvPr>
          <p:cNvSpPr txBox="1"/>
          <p:nvPr/>
        </p:nvSpPr>
        <p:spPr>
          <a:xfrm>
            <a:off x="11157284" y="11324983"/>
            <a:ext cx="148800" cy="64000"/>
          </a:xfrm>
          <a:prstGeom prst="rect">
            <a:avLst/>
          </a:prstGeom>
          <a:noFill/>
          <a:ln>
            <a:noFill/>
          </a:ln>
        </p:spPr>
        <p:txBody>
          <a:bodyPr wrap="square" lIns="50800" tIns="50800" rIns="50800" bIns="50800" anchor="ctr" anchorCtr="0">
            <a:noAutofit/>
          </a:bodyPr>
          <a:lstStyle/>
          <a:p>
            <a:pPr indent="-101601" algn="l">
              <a:buClr>
                <a:srgbClr val="000000"/>
              </a:buClr>
              <a:buSzPct val="100000"/>
            </a:pPr>
            <a:r>
              <a:rPr lang="en" sz="3200" dirty="0">
                <a:latin typeface="Cera PRO Black" panose="00000A00000000000000" pitchFamily="2" charset="0"/>
                <a:ea typeface="Helvetica Neue Light"/>
                <a:cs typeface="Helvetica Neue Light"/>
                <a:sym typeface="Helvetica Neue Light"/>
              </a:rPr>
              <a:t>O</a:t>
            </a:r>
          </a:p>
        </p:txBody>
      </p:sp>
      <p:sp>
        <p:nvSpPr>
          <p:cNvPr id="110" name="Shape 437">
            <a:extLst>
              <a:ext uri="{FF2B5EF4-FFF2-40B4-BE49-F238E27FC236}">
                <a16:creationId xmlns:a16="http://schemas.microsoft.com/office/drawing/2014/main" id="{ED035EBE-5ED3-446E-BA56-5BD81D1C7D47}"/>
              </a:ext>
            </a:extLst>
          </p:cNvPr>
          <p:cNvSpPr/>
          <p:nvPr/>
        </p:nvSpPr>
        <p:spPr>
          <a:xfrm>
            <a:off x="12266025" y="11483682"/>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1" name="Shape 438">
            <a:extLst>
              <a:ext uri="{FF2B5EF4-FFF2-40B4-BE49-F238E27FC236}">
                <a16:creationId xmlns:a16="http://schemas.microsoft.com/office/drawing/2014/main" id="{6D4E8EA5-A4F6-4A53-8C17-C66BA3FA9C74}"/>
              </a:ext>
            </a:extLst>
          </p:cNvPr>
          <p:cNvSpPr txBox="1"/>
          <p:nvPr/>
        </p:nvSpPr>
        <p:spPr>
          <a:xfrm>
            <a:off x="10811807" y="11489186"/>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12" name="Shape 439">
            <a:extLst>
              <a:ext uri="{FF2B5EF4-FFF2-40B4-BE49-F238E27FC236}">
                <a16:creationId xmlns:a16="http://schemas.microsoft.com/office/drawing/2014/main" id="{1852187B-327B-4953-8291-1F7BF0EFDA9E}"/>
              </a:ext>
            </a:extLst>
          </p:cNvPr>
          <p:cNvSpPr txBox="1"/>
          <p:nvPr/>
        </p:nvSpPr>
        <p:spPr>
          <a:xfrm>
            <a:off x="10813791" y="11766634"/>
            <a:ext cx="526400" cy="1888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13" name="Shape 440">
            <a:extLst>
              <a:ext uri="{FF2B5EF4-FFF2-40B4-BE49-F238E27FC236}">
                <a16:creationId xmlns:a16="http://schemas.microsoft.com/office/drawing/2014/main" id="{10A2AFBB-E2EC-4C47-8460-80DA95C21FBB}"/>
              </a:ext>
            </a:extLst>
          </p:cNvPr>
          <p:cNvSpPr/>
          <p:nvPr/>
        </p:nvSpPr>
        <p:spPr>
          <a:xfrm>
            <a:off x="11416164" y="12199426"/>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4" name="Shape 441">
            <a:extLst>
              <a:ext uri="{FF2B5EF4-FFF2-40B4-BE49-F238E27FC236}">
                <a16:creationId xmlns:a16="http://schemas.microsoft.com/office/drawing/2014/main" id="{AA2B4BDF-B745-4A07-9F8D-125C88D0DC88}"/>
              </a:ext>
            </a:extLst>
          </p:cNvPr>
          <p:cNvSpPr txBox="1"/>
          <p:nvPr/>
        </p:nvSpPr>
        <p:spPr>
          <a:xfrm>
            <a:off x="11443991" y="12229663"/>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115" name="Shape 442">
            <a:extLst>
              <a:ext uri="{FF2B5EF4-FFF2-40B4-BE49-F238E27FC236}">
                <a16:creationId xmlns:a16="http://schemas.microsoft.com/office/drawing/2014/main" id="{D5198BA8-6576-4E79-BB37-BA103CE6764A}"/>
              </a:ext>
            </a:extLst>
          </p:cNvPr>
          <p:cNvSpPr/>
          <p:nvPr/>
        </p:nvSpPr>
        <p:spPr>
          <a:xfrm>
            <a:off x="11326876" y="12029778"/>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6" name="Shape 443">
            <a:extLst>
              <a:ext uri="{FF2B5EF4-FFF2-40B4-BE49-F238E27FC236}">
                <a16:creationId xmlns:a16="http://schemas.microsoft.com/office/drawing/2014/main" id="{65079B84-CB77-451E-993B-92CA5EA68CEA}"/>
              </a:ext>
            </a:extLst>
          </p:cNvPr>
          <p:cNvSpPr/>
          <p:nvPr/>
        </p:nvSpPr>
        <p:spPr>
          <a:xfrm>
            <a:off x="10583535" y="12025316"/>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7" name="Shape 444">
            <a:extLst>
              <a:ext uri="{FF2B5EF4-FFF2-40B4-BE49-F238E27FC236}">
                <a16:creationId xmlns:a16="http://schemas.microsoft.com/office/drawing/2014/main" id="{0FB40AA5-D531-4561-BEDD-FD43638F6F93}"/>
              </a:ext>
            </a:extLst>
          </p:cNvPr>
          <p:cNvSpPr/>
          <p:nvPr/>
        </p:nvSpPr>
        <p:spPr>
          <a:xfrm>
            <a:off x="10125569" y="12173244"/>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8" name="Shape 445">
            <a:extLst>
              <a:ext uri="{FF2B5EF4-FFF2-40B4-BE49-F238E27FC236}">
                <a16:creationId xmlns:a16="http://schemas.microsoft.com/office/drawing/2014/main" id="{34CCDDBC-3D1A-4286-9B95-02D3D35B281D}"/>
              </a:ext>
            </a:extLst>
          </p:cNvPr>
          <p:cNvSpPr txBox="1"/>
          <p:nvPr/>
        </p:nvSpPr>
        <p:spPr>
          <a:xfrm>
            <a:off x="10280849" y="12188175"/>
            <a:ext cx="526400" cy="1504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cxnSp>
        <p:nvCxnSpPr>
          <p:cNvPr id="119" name="Shape 446">
            <a:extLst>
              <a:ext uri="{FF2B5EF4-FFF2-40B4-BE49-F238E27FC236}">
                <a16:creationId xmlns:a16="http://schemas.microsoft.com/office/drawing/2014/main" id="{99043545-9103-4503-9E8B-89D616E11EC2}"/>
              </a:ext>
            </a:extLst>
          </p:cNvPr>
          <p:cNvCxnSpPr>
            <a:cxnSpLocks/>
          </p:cNvCxnSpPr>
          <p:nvPr/>
        </p:nvCxnSpPr>
        <p:spPr>
          <a:xfrm>
            <a:off x="10479561" y="12353255"/>
            <a:ext cx="0" cy="124800"/>
          </a:xfrm>
          <a:prstGeom prst="straightConnector1">
            <a:avLst/>
          </a:prstGeom>
          <a:noFill/>
          <a:ln w="9525" cap="flat" cmpd="sng">
            <a:solidFill>
              <a:schemeClr val="dk1"/>
            </a:solidFill>
            <a:prstDash val="solid"/>
            <a:round/>
            <a:headEnd type="none" w="med" len="med"/>
            <a:tailEnd type="none" w="med" len="med"/>
          </a:ln>
        </p:spPr>
      </p:cxnSp>
      <p:sp>
        <p:nvSpPr>
          <p:cNvPr id="120" name="Shape 447">
            <a:extLst>
              <a:ext uri="{FF2B5EF4-FFF2-40B4-BE49-F238E27FC236}">
                <a16:creationId xmlns:a16="http://schemas.microsoft.com/office/drawing/2014/main" id="{C9E68EA1-5C88-4BA8-826A-049607855025}"/>
              </a:ext>
            </a:extLst>
          </p:cNvPr>
          <p:cNvSpPr/>
          <p:nvPr/>
        </p:nvSpPr>
        <p:spPr>
          <a:xfrm>
            <a:off x="10394868" y="12477900"/>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21" name="Shape 448">
            <a:extLst>
              <a:ext uri="{FF2B5EF4-FFF2-40B4-BE49-F238E27FC236}">
                <a16:creationId xmlns:a16="http://schemas.microsoft.com/office/drawing/2014/main" id="{BB057E63-5F21-48A3-B46F-573497B71EB0}"/>
              </a:ext>
            </a:extLst>
          </p:cNvPr>
          <p:cNvSpPr txBox="1"/>
          <p:nvPr/>
        </p:nvSpPr>
        <p:spPr>
          <a:xfrm>
            <a:off x="10425956" y="12508138"/>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85" name="Ορθογώνιο 84">
            <a:extLst>
              <a:ext uri="{FF2B5EF4-FFF2-40B4-BE49-F238E27FC236}">
                <a16:creationId xmlns:a16="http://schemas.microsoft.com/office/drawing/2014/main" id="{FE30445F-1299-42BB-A256-178DE44A0214}"/>
              </a:ext>
            </a:extLst>
          </p:cNvPr>
          <p:cNvSpPr/>
          <p:nvPr/>
        </p:nvSpPr>
        <p:spPr>
          <a:xfrm>
            <a:off x="17419951" y="9418654"/>
            <a:ext cx="4586615" cy="584775"/>
          </a:xfrm>
          <a:prstGeom prst="rect">
            <a:avLst/>
          </a:prstGeom>
        </p:spPr>
        <p:txBody>
          <a:bodyPr wrap="square">
            <a:spAutoFit/>
          </a:bodyPr>
          <a:lstStyle/>
          <a:p>
            <a:pPr lvl="0" indent="-107950" algn="l">
              <a:buClr>
                <a:srgbClr val="222222"/>
              </a:buClr>
              <a:buSzPct val="100000"/>
            </a:pPr>
            <a:r>
              <a:rPr lang="en" sz="3200" u="sng" dirty="0">
                <a:solidFill>
                  <a:srgbClr val="222222"/>
                </a:solidFill>
                <a:latin typeface="Cera PRO Black" panose="00000A00000000000000" pitchFamily="2" charset="0"/>
                <a:ea typeface="Arial"/>
                <a:cs typeface="Arial"/>
                <a:sym typeface="Arial"/>
              </a:rPr>
              <a:t>Goal</a:t>
            </a:r>
            <a:r>
              <a:rPr lang="en" sz="3200" dirty="0">
                <a:solidFill>
                  <a:srgbClr val="222222"/>
                </a:solidFill>
                <a:latin typeface="Cera PRO Black" panose="00000A00000000000000" pitchFamily="2" charset="0"/>
                <a:ea typeface="Arial"/>
                <a:cs typeface="Arial"/>
                <a:sym typeface="Arial"/>
              </a:rPr>
              <a:t>: </a:t>
            </a:r>
            <a:r>
              <a:rPr lang="pl-PL" sz="3200" b="0" dirty="0">
                <a:solidFill>
                  <a:srgbClr val="222222"/>
                </a:solidFill>
                <a:latin typeface="Cera PRO Black" panose="00000A00000000000000" pitchFamily="2" charset="0"/>
                <a:ea typeface="Arial"/>
                <a:cs typeface="Arial"/>
                <a:sym typeface="Arial"/>
              </a:rPr>
              <a:t>Visit Our Eshop</a:t>
            </a:r>
            <a:endParaRPr lang="en" sz="3200" b="0" dirty="0">
              <a:solidFill>
                <a:srgbClr val="222222"/>
              </a:solidFill>
              <a:latin typeface="Cera PRO Black" panose="00000A00000000000000" pitchFamily="2" charset="0"/>
              <a:ea typeface="Arial"/>
              <a:cs typeface="Arial"/>
              <a:sym typeface="Arial"/>
            </a:endParaRPr>
          </a:p>
        </p:txBody>
      </p:sp>
      <p:sp>
        <p:nvSpPr>
          <p:cNvPr id="122" name="Circle">
            <a:extLst>
              <a:ext uri="{FF2B5EF4-FFF2-40B4-BE49-F238E27FC236}">
                <a16:creationId xmlns:a16="http://schemas.microsoft.com/office/drawing/2014/main" id="{39E90E65-6FC7-47BB-8681-3C46CF33299B}"/>
              </a:ext>
            </a:extLst>
          </p:cNvPr>
          <p:cNvSpPr/>
          <p:nvPr/>
        </p:nvSpPr>
        <p:spPr>
          <a:xfrm>
            <a:off x="16384029" y="3161586"/>
            <a:ext cx="5997014" cy="5911132"/>
          </a:xfrm>
          <a:prstGeom prst="ellipse">
            <a:avLst/>
          </a:prstGeom>
          <a:solidFill>
            <a:srgbClr val="11A2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123" name="Ορθογώνιο 122">
            <a:extLst>
              <a:ext uri="{FF2B5EF4-FFF2-40B4-BE49-F238E27FC236}">
                <a16:creationId xmlns:a16="http://schemas.microsoft.com/office/drawing/2014/main" id="{055C77CF-9495-4E9E-B621-C546973EED90}"/>
              </a:ext>
            </a:extLst>
          </p:cNvPr>
          <p:cNvSpPr/>
          <p:nvPr/>
        </p:nvSpPr>
        <p:spPr>
          <a:xfrm>
            <a:off x="16835485" y="5417813"/>
            <a:ext cx="5160387" cy="978729"/>
          </a:xfrm>
          <a:prstGeom prst="rect">
            <a:avLst/>
          </a:prstGeom>
        </p:spPr>
        <p:txBody>
          <a:bodyPr wrap="none">
            <a:spAutoFit/>
          </a:bodyPr>
          <a:lstStyle/>
          <a:p>
            <a:pPr lvl="0" indent="-190500" algn="l">
              <a:lnSpc>
                <a:spcPct val="120000"/>
              </a:lnSpc>
              <a:buClr>
                <a:srgbClr val="222222"/>
              </a:buClr>
              <a:buSzPct val="100000"/>
            </a:pPr>
            <a:r>
              <a:rPr lang="pl-PL" sz="4800" dirty="0">
                <a:solidFill>
                  <a:srgbClr val="222222"/>
                </a:solidFill>
                <a:latin typeface="Cera PRO Black" panose="00000A00000000000000" pitchFamily="2" charset="0"/>
                <a:ea typeface="Arial"/>
                <a:cs typeface="Arial"/>
                <a:sym typeface="Arial"/>
              </a:rPr>
              <a:t>Bring Them Back</a:t>
            </a:r>
            <a:endParaRPr lang="en" sz="4800" b="0" dirty="0">
              <a:solidFill>
                <a:srgbClr val="222222"/>
              </a:solidFill>
              <a:latin typeface="Cera PRO Black" panose="00000A00000000000000" pitchFamily="2" charset="0"/>
              <a:ea typeface="Arial"/>
              <a:cs typeface="Arial"/>
              <a:sym typeface="Arial"/>
            </a:endParaRPr>
          </a:p>
        </p:txBody>
      </p:sp>
      <p:sp>
        <p:nvSpPr>
          <p:cNvPr id="124" name="Shape 411">
            <a:extLst>
              <a:ext uri="{FF2B5EF4-FFF2-40B4-BE49-F238E27FC236}">
                <a16:creationId xmlns:a16="http://schemas.microsoft.com/office/drawing/2014/main" id="{A58F7E5D-0A39-41C9-9672-99D6AF636706}"/>
              </a:ext>
            </a:extLst>
          </p:cNvPr>
          <p:cNvSpPr/>
          <p:nvPr/>
        </p:nvSpPr>
        <p:spPr>
          <a:xfrm>
            <a:off x="19107431" y="11279314"/>
            <a:ext cx="1312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25" name="Shape 415">
            <a:extLst>
              <a:ext uri="{FF2B5EF4-FFF2-40B4-BE49-F238E27FC236}">
                <a16:creationId xmlns:a16="http://schemas.microsoft.com/office/drawing/2014/main" id="{7D80BF62-A3DE-48CA-B20D-A9A9BD195E05}"/>
              </a:ext>
            </a:extLst>
          </p:cNvPr>
          <p:cNvSpPr/>
          <p:nvPr/>
        </p:nvSpPr>
        <p:spPr>
          <a:xfrm>
            <a:off x="19190159" y="10725319"/>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126" name="Shape 416">
            <a:extLst>
              <a:ext uri="{FF2B5EF4-FFF2-40B4-BE49-F238E27FC236}">
                <a16:creationId xmlns:a16="http://schemas.microsoft.com/office/drawing/2014/main" id="{EE15F3AB-D438-4E09-A1FE-78534467F22A}"/>
              </a:ext>
            </a:extLst>
          </p:cNvPr>
          <p:cNvCxnSpPr>
            <a:cxnSpLocks/>
          </p:cNvCxnSpPr>
          <p:nvPr/>
        </p:nvCxnSpPr>
        <p:spPr>
          <a:xfrm>
            <a:off x="19644778" y="10905330"/>
            <a:ext cx="0" cy="124800"/>
          </a:xfrm>
          <a:prstGeom prst="straightConnector1">
            <a:avLst/>
          </a:prstGeom>
          <a:noFill/>
          <a:ln w="9525" cap="flat" cmpd="sng">
            <a:solidFill>
              <a:schemeClr val="dk1"/>
            </a:solidFill>
            <a:prstDash val="solid"/>
            <a:round/>
            <a:headEnd type="none" w="med" len="med"/>
            <a:tailEnd type="none" w="med" len="med"/>
          </a:ln>
        </p:spPr>
      </p:cxnSp>
      <p:sp>
        <p:nvSpPr>
          <p:cNvPr id="127" name="Shape 417">
            <a:extLst>
              <a:ext uri="{FF2B5EF4-FFF2-40B4-BE49-F238E27FC236}">
                <a16:creationId xmlns:a16="http://schemas.microsoft.com/office/drawing/2014/main" id="{46CF54FB-557E-456D-8EE5-FBE4BE265FCA}"/>
              </a:ext>
            </a:extLst>
          </p:cNvPr>
          <p:cNvSpPr/>
          <p:nvPr/>
        </p:nvSpPr>
        <p:spPr>
          <a:xfrm>
            <a:off x="19190170" y="11021391"/>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128" name="Shape 418">
            <a:extLst>
              <a:ext uri="{FF2B5EF4-FFF2-40B4-BE49-F238E27FC236}">
                <a16:creationId xmlns:a16="http://schemas.microsoft.com/office/drawing/2014/main" id="{44972EE9-F7B1-4030-AB53-4242140538AD}"/>
              </a:ext>
            </a:extLst>
          </p:cNvPr>
          <p:cNvCxnSpPr>
            <a:cxnSpLocks/>
          </p:cNvCxnSpPr>
          <p:nvPr/>
        </p:nvCxnSpPr>
        <p:spPr>
          <a:xfrm>
            <a:off x="19999863" y="11210810"/>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29" name="Shape 419">
            <a:extLst>
              <a:ext uri="{FF2B5EF4-FFF2-40B4-BE49-F238E27FC236}">
                <a16:creationId xmlns:a16="http://schemas.microsoft.com/office/drawing/2014/main" id="{584B0086-D643-48BD-BBE5-4F82A61A26EF}"/>
              </a:ext>
            </a:extLst>
          </p:cNvPr>
          <p:cNvCxnSpPr>
            <a:cxnSpLocks/>
          </p:cNvCxnSpPr>
          <p:nvPr/>
        </p:nvCxnSpPr>
        <p:spPr>
          <a:xfrm>
            <a:off x="19321794" y="11206178"/>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30" name="Shape 420">
            <a:extLst>
              <a:ext uri="{FF2B5EF4-FFF2-40B4-BE49-F238E27FC236}">
                <a16:creationId xmlns:a16="http://schemas.microsoft.com/office/drawing/2014/main" id="{2D40084D-ACFB-487B-B3AA-891F07BEB514}"/>
              </a:ext>
            </a:extLst>
          </p:cNvPr>
          <p:cNvCxnSpPr>
            <a:cxnSpLocks/>
          </p:cNvCxnSpPr>
          <p:nvPr/>
        </p:nvCxnSpPr>
        <p:spPr>
          <a:xfrm rot="10800000">
            <a:off x="20004583" y="11334431"/>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31" name="Shape 421">
            <a:extLst>
              <a:ext uri="{FF2B5EF4-FFF2-40B4-BE49-F238E27FC236}">
                <a16:creationId xmlns:a16="http://schemas.microsoft.com/office/drawing/2014/main" id="{55BD7E15-2D25-4B0A-9678-B8DEBF368C43}"/>
              </a:ext>
            </a:extLst>
          </p:cNvPr>
          <p:cNvCxnSpPr>
            <a:cxnSpLocks/>
          </p:cNvCxnSpPr>
          <p:nvPr/>
        </p:nvCxnSpPr>
        <p:spPr>
          <a:xfrm rot="10800000">
            <a:off x="19022594" y="11330823"/>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32" name="Shape 422">
            <a:extLst>
              <a:ext uri="{FF2B5EF4-FFF2-40B4-BE49-F238E27FC236}">
                <a16:creationId xmlns:a16="http://schemas.microsoft.com/office/drawing/2014/main" id="{B2F7CC43-2286-4824-8690-0A37D7ABC5DA}"/>
              </a:ext>
            </a:extLst>
          </p:cNvPr>
          <p:cNvCxnSpPr>
            <a:cxnSpLocks/>
          </p:cNvCxnSpPr>
          <p:nvPr/>
        </p:nvCxnSpPr>
        <p:spPr>
          <a:xfrm>
            <a:off x="19023772" y="11330823"/>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33" name="Shape 423">
            <a:extLst>
              <a:ext uri="{FF2B5EF4-FFF2-40B4-BE49-F238E27FC236}">
                <a16:creationId xmlns:a16="http://schemas.microsoft.com/office/drawing/2014/main" id="{8F59B15F-74D9-49E5-A370-AE8BF9CDCD0D}"/>
              </a:ext>
            </a:extLst>
          </p:cNvPr>
          <p:cNvCxnSpPr>
            <a:cxnSpLocks/>
          </p:cNvCxnSpPr>
          <p:nvPr/>
        </p:nvCxnSpPr>
        <p:spPr>
          <a:xfrm>
            <a:off x="20297458" y="11335455"/>
            <a:ext cx="0" cy="124800"/>
          </a:xfrm>
          <a:prstGeom prst="straightConnector1">
            <a:avLst/>
          </a:prstGeom>
          <a:noFill/>
          <a:ln w="9525" cap="flat" cmpd="sng">
            <a:solidFill>
              <a:schemeClr val="dk1"/>
            </a:solidFill>
            <a:prstDash val="solid"/>
            <a:round/>
            <a:headEnd type="none" w="med" len="med"/>
            <a:tailEnd type="none" w="med" len="med"/>
          </a:ln>
        </p:spPr>
      </p:cxnSp>
      <p:sp>
        <p:nvSpPr>
          <p:cNvPr id="134" name="Shape 424">
            <a:extLst>
              <a:ext uri="{FF2B5EF4-FFF2-40B4-BE49-F238E27FC236}">
                <a16:creationId xmlns:a16="http://schemas.microsoft.com/office/drawing/2014/main" id="{16A56AFA-84E9-4237-B206-798383F41F5D}"/>
              </a:ext>
            </a:extLst>
          </p:cNvPr>
          <p:cNvSpPr/>
          <p:nvPr/>
        </p:nvSpPr>
        <p:spPr>
          <a:xfrm>
            <a:off x="18607207" y="1144718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135" name="Shape 425">
            <a:extLst>
              <a:ext uri="{FF2B5EF4-FFF2-40B4-BE49-F238E27FC236}">
                <a16:creationId xmlns:a16="http://schemas.microsoft.com/office/drawing/2014/main" id="{748026EC-3293-4C3D-9423-4691B90F5EFE}"/>
              </a:ext>
            </a:extLst>
          </p:cNvPr>
          <p:cNvCxnSpPr>
            <a:cxnSpLocks/>
          </p:cNvCxnSpPr>
          <p:nvPr/>
        </p:nvCxnSpPr>
        <p:spPr>
          <a:xfrm>
            <a:off x="19023103" y="11627194"/>
            <a:ext cx="0" cy="124800"/>
          </a:xfrm>
          <a:prstGeom prst="straightConnector1">
            <a:avLst/>
          </a:prstGeom>
          <a:noFill/>
          <a:ln w="9525" cap="flat" cmpd="sng">
            <a:solidFill>
              <a:schemeClr val="dk1"/>
            </a:solidFill>
            <a:prstDash val="solid"/>
            <a:round/>
            <a:headEnd type="none" w="med" len="med"/>
            <a:tailEnd type="none" w="med" len="med"/>
          </a:ln>
        </p:spPr>
      </p:cxnSp>
      <p:sp>
        <p:nvSpPr>
          <p:cNvPr id="136" name="Shape 426">
            <a:extLst>
              <a:ext uri="{FF2B5EF4-FFF2-40B4-BE49-F238E27FC236}">
                <a16:creationId xmlns:a16="http://schemas.microsoft.com/office/drawing/2014/main" id="{CCA53C06-20B3-4224-B817-A6CA77010200}"/>
              </a:ext>
            </a:extLst>
          </p:cNvPr>
          <p:cNvSpPr/>
          <p:nvPr/>
        </p:nvSpPr>
        <p:spPr>
          <a:xfrm>
            <a:off x="18611095" y="11746541"/>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137" name="Shape 427">
            <a:extLst>
              <a:ext uri="{FF2B5EF4-FFF2-40B4-BE49-F238E27FC236}">
                <a16:creationId xmlns:a16="http://schemas.microsoft.com/office/drawing/2014/main" id="{578A8313-123F-4A1C-BBB9-12F68AD11771}"/>
              </a:ext>
            </a:extLst>
          </p:cNvPr>
          <p:cNvCxnSpPr>
            <a:cxnSpLocks/>
          </p:cNvCxnSpPr>
          <p:nvPr/>
        </p:nvCxnSpPr>
        <p:spPr>
          <a:xfrm>
            <a:off x="18738842" y="11926554"/>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38" name="Shape 428">
            <a:extLst>
              <a:ext uri="{FF2B5EF4-FFF2-40B4-BE49-F238E27FC236}">
                <a16:creationId xmlns:a16="http://schemas.microsoft.com/office/drawing/2014/main" id="{94B96424-1F8A-4EC8-9E97-829576462ACC}"/>
              </a:ext>
            </a:extLst>
          </p:cNvPr>
          <p:cNvCxnSpPr>
            <a:cxnSpLocks/>
          </p:cNvCxnSpPr>
          <p:nvPr/>
        </p:nvCxnSpPr>
        <p:spPr>
          <a:xfrm rot="10800000">
            <a:off x="18437452" y="12051199"/>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39" name="Shape 429">
            <a:extLst>
              <a:ext uri="{FF2B5EF4-FFF2-40B4-BE49-F238E27FC236}">
                <a16:creationId xmlns:a16="http://schemas.microsoft.com/office/drawing/2014/main" id="{D00F13E9-FDCA-4C5A-9404-7F596D268B2A}"/>
              </a:ext>
            </a:extLst>
          </p:cNvPr>
          <p:cNvCxnSpPr>
            <a:cxnSpLocks/>
          </p:cNvCxnSpPr>
          <p:nvPr/>
        </p:nvCxnSpPr>
        <p:spPr>
          <a:xfrm>
            <a:off x="18437964" y="12055359"/>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40" name="Shape 430">
            <a:extLst>
              <a:ext uri="{FF2B5EF4-FFF2-40B4-BE49-F238E27FC236}">
                <a16:creationId xmlns:a16="http://schemas.microsoft.com/office/drawing/2014/main" id="{18725EFA-E036-44CE-9A66-8F031264C139}"/>
              </a:ext>
            </a:extLst>
          </p:cNvPr>
          <p:cNvCxnSpPr>
            <a:cxnSpLocks/>
          </p:cNvCxnSpPr>
          <p:nvPr/>
        </p:nvCxnSpPr>
        <p:spPr>
          <a:xfrm>
            <a:off x="19172450" y="11926554"/>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41" name="Shape 431">
            <a:extLst>
              <a:ext uri="{FF2B5EF4-FFF2-40B4-BE49-F238E27FC236}">
                <a16:creationId xmlns:a16="http://schemas.microsoft.com/office/drawing/2014/main" id="{0A739A6B-5215-45D0-AE4B-9308B637B4F4}"/>
              </a:ext>
            </a:extLst>
          </p:cNvPr>
          <p:cNvCxnSpPr>
            <a:cxnSpLocks/>
          </p:cNvCxnSpPr>
          <p:nvPr/>
        </p:nvCxnSpPr>
        <p:spPr>
          <a:xfrm rot="10800000">
            <a:off x="19171938" y="12051199"/>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42" name="Shape 432">
            <a:extLst>
              <a:ext uri="{FF2B5EF4-FFF2-40B4-BE49-F238E27FC236}">
                <a16:creationId xmlns:a16="http://schemas.microsoft.com/office/drawing/2014/main" id="{7CB25BB4-3077-4FAB-9393-93E158EDAF69}"/>
              </a:ext>
            </a:extLst>
          </p:cNvPr>
          <p:cNvCxnSpPr>
            <a:cxnSpLocks/>
          </p:cNvCxnSpPr>
          <p:nvPr/>
        </p:nvCxnSpPr>
        <p:spPr>
          <a:xfrm>
            <a:off x="19470044" y="12051199"/>
            <a:ext cx="0" cy="124800"/>
          </a:xfrm>
          <a:prstGeom prst="straightConnector1">
            <a:avLst/>
          </a:prstGeom>
          <a:noFill/>
          <a:ln w="9525" cap="flat" cmpd="sng">
            <a:solidFill>
              <a:schemeClr val="dk1"/>
            </a:solidFill>
            <a:prstDash val="solid"/>
            <a:round/>
            <a:headEnd type="none" w="med" len="med"/>
            <a:tailEnd type="none" w="med" len="med"/>
          </a:ln>
        </p:spPr>
      </p:cxnSp>
      <p:sp>
        <p:nvSpPr>
          <p:cNvPr id="143" name="Shape 433">
            <a:extLst>
              <a:ext uri="{FF2B5EF4-FFF2-40B4-BE49-F238E27FC236}">
                <a16:creationId xmlns:a16="http://schemas.microsoft.com/office/drawing/2014/main" id="{5D8FB7C0-2DC3-4206-9A6C-84D46544C11B}"/>
              </a:ext>
            </a:extLst>
          </p:cNvPr>
          <p:cNvSpPr txBox="1"/>
          <p:nvPr/>
        </p:nvSpPr>
        <p:spPr>
          <a:xfrm>
            <a:off x="19415818" y="10731813"/>
            <a:ext cx="526400" cy="156000"/>
          </a:xfrm>
          <a:prstGeom prst="rect">
            <a:avLst/>
          </a:prstGeom>
          <a:noFill/>
          <a:ln>
            <a:noFill/>
          </a:ln>
        </p:spPr>
        <p:txBody>
          <a:bodyPr wrap="square" lIns="50800" tIns="50800" rIns="50800" bIns="50800" anchor="ctr" anchorCtr="0">
            <a:noAutofit/>
          </a:bodyPr>
          <a:lstStyle/>
          <a:p>
            <a:pPr indent="-101601">
              <a:buClr>
                <a:srgbClr val="000000"/>
              </a:buClr>
              <a:buSzPct val="120000"/>
            </a:pPr>
            <a:endParaRPr sz="3200">
              <a:solidFill>
                <a:srgbClr val="008000"/>
              </a:solidFill>
              <a:latin typeface="Cera PRO Black" panose="00000A00000000000000" pitchFamily="2" charset="0"/>
              <a:ea typeface="Arial"/>
              <a:cs typeface="Arial"/>
              <a:sym typeface="Arial"/>
            </a:endParaRPr>
          </a:p>
        </p:txBody>
      </p:sp>
      <p:sp>
        <p:nvSpPr>
          <p:cNvPr id="144" name="Shape 434">
            <a:extLst>
              <a:ext uri="{FF2B5EF4-FFF2-40B4-BE49-F238E27FC236}">
                <a16:creationId xmlns:a16="http://schemas.microsoft.com/office/drawing/2014/main" id="{36E5B18D-491C-4B1E-AB92-6804185FA2FC}"/>
              </a:ext>
            </a:extLst>
          </p:cNvPr>
          <p:cNvSpPr txBox="1"/>
          <p:nvPr/>
        </p:nvSpPr>
        <p:spPr>
          <a:xfrm>
            <a:off x="19415818" y="11037519"/>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45" name="Shape 435">
            <a:extLst>
              <a:ext uri="{FF2B5EF4-FFF2-40B4-BE49-F238E27FC236}">
                <a16:creationId xmlns:a16="http://schemas.microsoft.com/office/drawing/2014/main" id="{1CFE457A-7E43-493A-AFAB-63626B18707A}"/>
              </a:ext>
            </a:extLst>
          </p:cNvPr>
          <p:cNvSpPr/>
          <p:nvPr/>
        </p:nvSpPr>
        <p:spPr>
          <a:xfrm>
            <a:off x="20123042" y="11294149"/>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46" name="Shape 436">
            <a:extLst>
              <a:ext uri="{FF2B5EF4-FFF2-40B4-BE49-F238E27FC236}">
                <a16:creationId xmlns:a16="http://schemas.microsoft.com/office/drawing/2014/main" id="{47BE9692-B403-452F-85E8-AD2EEB6A9127}"/>
              </a:ext>
            </a:extLst>
          </p:cNvPr>
          <p:cNvSpPr txBox="1"/>
          <p:nvPr/>
        </p:nvSpPr>
        <p:spPr>
          <a:xfrm>
            <a:off x="19115687" y="11301402"/>
            <a:ext cx="148800" cy="64000"/>
          </a:xfrm>
          <a:prstGeom prst="rect">
            <a:avLst/>
          </a:prstGeom>
          <a:noFill/>
          <a:ln>
            <a:noFill/>
          </a:ln>
        </p:spPr>
        <p:txBody>
          <a:bodyPr wrap="square" lIns="50800" tIns="50800" rIns="50800" bIns="50800" anchor="ctr" anchorCtr="0">
            <a:noAutofit/>
          </a:bodyPr>
          <a:lstStyle/>
          <a:p>
            <a:pPr indent="-101601" algn="l">
              <a:buClr>
                <a:srgbClr val="000000"/>
              </a:buClr>
              <a:buSzPct val="100000"/>
            </a:pPr>
            <a:r>
              <a:rPr lang="en" sz="3200" dirty="0">
                <a:latin typeface="Cera PRO Black" panose="00000A00000000000000" pitchFamily="2" charset="0"/>
                <a:ea typeface="Helvetica Neue Light"/>
                <a:cs typeface="Helvetica Neue Light"/>
                <a:sym typeface="Helvetica Neue Light"/>
              </a:rPr>
              <a:t>O</a:t>
            </a:r>
          </a:p>
        </p:txBody>
      </p:sp>
      <p:sp>
        <p:nvSpPr>
          <p:cNvPr id="147" name="Shape 437">
            <a:extLst>
              <a:ext uri="{FF2B5EF4-FFF2-40B4-BE49-F238E27FC236}">
                <a16:creationId xmlns:a16="http://schemas.microsoft.com/office/drawing/2014/main" id="{FD305A05-FE22-411A-8922-1FC4466E56D8}"/>
              </a:ext>
            </a:extLst>
          </p:cNvPr>
          <p:cNvSpPr/>
          <p:nvPr/>
        </p:nvSpPr>
        <p:spPr>
          <a:xfrm>
            <a:off x="20224428" y="11460101"/>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48" name="Shape 438">
            <a:extLst>
              <a:ext uri="{FF2B5EF4-FFF2-40B4-BE49-F238E27FC236}">
                <a16:creationId xmlns:a16="http://schemas.microsoft.com/office/drawing/2014/main" id="{D77BF527-E73D-431C-B5E4-87513DF70388}"/>
              </a:ext>
            </a:extLst>
          </p:cNvPr>
          <p:cNvSpPr txBox="1"/>
          <p:nvPr/>
        </p:nvSpPr>
        <p:spPr>
          <a:xfrm>
            <a:off x="18770210" y="11465605"/>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49" name="Shape 439">
            <a:extLst>
              <a:ext uri="{FF2B5EF4-FFF2-40B4-BE49-F238E27FC236}">
                <a16:creationId xmlns:a16="http://schemas.microsoft.com/office/drawing/2014/main" id="{7ED65D8A-A8E0-414D-96A8-BFE5D93B6690}"/>
              </a:ext>
            </a:extLst>
          </p:cNvPr>
          <p:cNvSpPr txBox="1"/>
          <p:nvPr/>
        </p:nvSpPr>
        <p:spPr>
          <a:xfrm>
            <a:off x="18772194" y="11743053"/>
            <a:ext cx="526400" cy="1888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50" name="Shape 440">
            <a:extLst>
              <a:ext uri="{FF2B5EF4-FFF2-40B4-BE49-F238E27FC236}">
                <a16:creationId xmlns:a16="http://schemas.microsoft.com/office/drawing/2014/main" id="{3893515C-99EA-49DF-9C93-B1274AB7F57A}"/>
              </a:ext>
            </a:extLst>
          </p:cNvPr>
          <p:cNvSpPr/>
          <p:nvPr/>
        </p:nvSpPr>
        <p:spPr>
          <a:xfrm>
            <a:off x="19374567" y="12175845"/>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51" name="Shape 441">
            <a:extLst>
              <a:ext uri="{FF2B5EF4-FFF2-40B4-BE49-F238E27FC236}">
                <a16:creationId xmlns:a16="http://schemas.microsoft.com/office/drawing/2014/main" id="{9EA704D9-BEF4-4A74-8A47-FF3A332D8824}"/>
              </a:ext>
            </a:extLst>
          </p:cNvPr>
          <p:cNvSpPr txBox="1"/>
          <p:nvPr/>
        </p:nvSpPr>
        <p:spPr>
          <a:xfrm>
            <a:off x="19402394" y="12206082"/>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152" name="Shape 442">
            <a:extLst>
              <a:ext uri="{FF2B5EF4-FFF2-40B4-BE49-F238E27FC236}">
                <a16:creationId xmlns:a16="http://schemas.microsoft.com/office/drawing/2014/main" id="{E6970B1E-D79C-4536-B909-CCF399E58127}"/>
              </a:ext>
            </a:extLst>
          </p:cNvPr>
          <p:cNvSpPr/>
          <p:nvPr/>
        </p:nvSpPr>
        <p:spPr>
          <a:xfrm>
            <a:off x="19285279" y="12006197"/>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53" name="Shape 443">
            <a:extLst>
              <a:ext uri="{FF2B5EF4-FFF2-40B4-BE49-F238E27FC236}">
                <a16:creationId xmlns:a16="http://schemas.microsoft.com/office/drawing/2014/main" id="{2111A876-17E4-4D5C-95CE-11CCB8F58E64}"/>
              </a:ext>
            </a:extLst>
          </p:cNvPr>
          <p:cNvSpPr/>
          <p:nvPr/>
        </p:nvSpPr>
        <p:spPr>
          <a:xfrm>
            <a:off x="18541938" y="12001735"/>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54" name="Shape 444">
            <a:extLst>
              <a:ext uri="{FF2B5EF4-FFF2-40B4-BE49-F238E27FC236}">
                <a16:creationId xmlns:a16="http://schemas.microsoft.com/office/drawing/2014/main" id="{C8D0C229-041C-4200-9FC7-E961CA5AB373}"/>
              </a:ext>
            </a:extLst>
          </p:cNvPr>
          <p:cNvSpPr/>
          <p:nvPr/>
        </p:nvSpPr>
        <p:spPr>
          <a:xfrm>
            <a:off x="18083972" y="1214966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55" name="Shape 445">
            <a:extLst>
              <a:ext uri="{FF2B5EF4-FFF2-40B4-BE49-F238E27FC236}">
                <a16:creationId xmlns:a16="http://schemas.microsoft.com/office/drawing/2014/main" id="{9C42D0BA-4649-4639-83BA-AC88B5800E4C}"/>
              </a:ext>
            </a:extLst>
          </p:cNvPr>
          <p:cNvSpPr txBox="1"/>
          <p:nvPr/>
        </p:nvSpPr>
        <p:spPr>
          <a:xfrm>
            <a:off x="18239252" y="12164594"/>
            <a:ext cx="526400" cy="1504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cxnSp>
        <p:nvCxnSpPr>
          <p:cNvPr id="156" name="Shape 446">
            <a:extLst>
              <a:ext uri="{FF2B5EF4-FFF2-40B4-BE49-F238E27FC236}">
                <a16:creationId xmlns:a16="http://schemas.microsoft.com/office/drawing/2014/main" id="{AC21A3B1-D590-4A30-91E3-7231479892AB}"/>
              </a:ext>
            </a:extLst>
          </p:cNvPr>
          <p:cNvCxnSpPr>
            <a:cxnSpLocks/>
          </p:cNvCxnSpPr>
          <p:nvPr/>
        </p:nvCxnSpPr>
        <p:spPr>
          <a:xfrm>
            <a:off x="18437964" y="12329674"/>
            <a:ext cx="0" cy="124800"/>
          </a:xfrm>
          <a:prstGeom prst="straightConnector1">
            <a:avLst/>
          </a:prstGeom>
          <a:noFill/>
          <a:ln w="9525" cap="flat" cmpd="sng">
            <a:solidFill>
              <a:schemeClr val="dk1"/>
            </a:solidFill>
            <a:prstDash val="solid"/>
            <a:round/>
            <a:headEnd type="none" w="med" len="med"/>
            <a:tailEnd type="none" w="med" len="med"/>
          </a:ln>
        </p:spPr>
      </p:cxnSp>
      <p:sp>
        <p:nvSpPr>
          <p:cNvPr id="157" name="Shape 447">
            <a:extLst>
              <a:ext uri="{FF2B5EF4-FFF2-40B4-BE49-F238E27FC236}">
                <a16:creationId xmlns:a16="http://schemas.microsoft.com/office/drawing/2014/main" id="{8C0CB72A-FE72-4FEE-A666-FE8E42DA69A4}"/>
              </a:ext>
            </a:extLst>
          </p:cNvPr>
          <p:cNvSpPr/>
          <p:nvPr/>
        </p:nvSpPr>
        <p:spPr>
          <a:xfrm>
            <a:off x="18353271" y="12454319"/>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58" name="Shape 448">
            <a:extLst>
              <a:ext uri="{FF2B5EF4-FFF2-40B4-BE49-F238E27FC236}">
                <a16:creationId xmlns:a16="http://schemas.microsoft.com/office/drawing/2014/main" id="{8FE02A74-2EBE-480F-9CA4-4D4B25F112BE}"/>
              </a:ext>
            </a:extLst>
          </p:cNvPr>
          <p:cNvSpPr txBox="1"/>
          <p:nvPr/>
        </p:nvSpPr>
        <p:spPr>
          <a:xfrm>
            <a:off x="18384359" y="12484557"/>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159" name="Ορθογώνιο 158">
            <a:extLst>
              <a:ext uri="{FF2B5EF4-FFF2-40B4-BE49-F238E27FC236}">
                <a16:creationId xmlns:a16="http://schemas.microsoft.com/office/drawing/2014/main" id="{1403D68D-BC18-4937-A99B-EA4C0E8A1D94}"/>
              </a:ext>
            </a:extLst>
          </p:cNvPr>
          <p:cNvSpPr/>
          <p:nvPr/>
        </p:nvSpPr>
        <p:spPr>
          <a:xfrm>
            <a:off x="674696" y="9338136"/>
            <a:ext cx="6306164" cy="584775"/>
          </a:xfrm>
          <a:prstGeom prst="rect">
            <a:avLst/>
          </a:prstGeom>
        </p:spPr>
        <p:txBody>
          <a:bodyPr wrap="square">
            <a:spAutoFit/>
          </a:bodyPr>
          <a:lstStyle/>
          <a:p>
            <a:pPr lvl="0" indent="-107950" algn="l">
              <a:buClr>
                <a:srgbClr val="222222"/>
              </a:buClr>
              <a:buSzPct val="100000"/>
            </a:pPr>
            <a:r>
              <a:rPr lang="en" sz="3200" u="sng" dirty="0">
                <a:solidFill>
                  <a:srgbClr val="222222"/>
                </a:solidFill>
                <a:latin typeface="Cera PRO Black" panose="00000A00000000000000" pitchFamily="2" charset="0"/>
                <a:ea typeface="Arial"/>
                <a:cs typeface="Arial"/>
                <a:sym typeface="Arial"/>
              </a:rPr>
              <a:t>Goal</a:t>
            </a:r>
            <a:r>
              <a:rPr lang="en" sz="3200" dirty="0">
                <a:solidFill>
                  <a:srgbClr val="222222"/>
                </a:solidFill>
                <a:latin typeface="Cera PRO Black" panose="00000A00000000000000" pitchFamily="2" charset="0"/>
                <a:ea typeface="Arial"/>
                <a:cs typeface="Arial"/>
                <a:sym typeface="Arial"/>
              </a:rPr>
              <a:t>: </a:t>
            </a:r>
            <a:r>
              <a:rPr lang="en-US" sz="3200" b="0" dirty="0">
                <a:solidFill>
                  <a:srgbClr val="222222"/>
                </a:solidFill>
                <a:latin typeface="Cera PRO Black" panose="00000A00000000000000" pitchFamily="2" charset="0"/>
                <a:ea typeface="Arial"/>
                <a:cs typeface="Arial"/>
                <a:sym typeface="Arial"/>
              </a:rPr>
              <a:t>Purchase – Coupon Used</a:t>
            </a:r>
            <a:endParaRPr lang="en" sz="3200" b="0" dirty="0">
              <a:solidFill>
                <a:srgbClr val="222222"/>
              </a:solidFill>
              <a:latin typeface="Cera PRO Black" panose="00000A00000000000000" pitchFamily="2" charset="0"/>
              <a:ea typeface="Arial"/>
              <a:cs typeface="Arial"/>
              <a:sym typeface="Arial"/>
            </a:endParaRPr>
          </a:p>
        </p:txBody>
      </p:sp>
      <p:pic>
        <p:nvPicPr>
          <p:cNvPr id="161" name="Image" descr="Image">
            <a:extLst>
              <a:ext uri="{FF2B5EF4-FFF2-40B4-BE49-F238E27FC236}">
                <a16:creationId xmlns:a16="http://schemas.microsoft.com/office/drawing/2014/main" id="{1C13E006-C1EF-4E37-B4D8-A2AC5B8480C6}"/>
              </a:ext>
            </a:extLst>
          </p:cNvPr>
          <p:cNvPicPr>
            <a:picLocks noChangeAspect="1"/>
          </p:cNvPicPr>
          <p:nvPr/>
        </p:nvPicPr>
        <p:blipFill>
          <a:blip r:embed="rId2">
            <a:extLst/>
          </a:blip>
          <a:stretch>
            <a:fillRect/>
          </a:stretch>
        </p:blipFill>
        <p:spPr>
          <a:xfrm>
            <a:off x="22381043" y="12636462"/>
            <a:ext cx="1467407" cy="414544"/>
          </a:xfrm>
          <a:prstGeom prst="rect">
            <a:avLst/>
          </a:prstGeom>
          <a:ln w="12700">
            <a:miter lim="400000"/>
          </a:ln>
        </p:spPr>
      </p:pic>
    </p:spTree>
    <p:extLst>
      <p:ext uri="{BB962C8B-B14F-4D97-AF65-F5344CB8AC3E}">
        <p14:creationId xmlns:p14="http://schemas.microsoft.com/office/powerpoint/2010/main" val="25334274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572">
            <a:extLst>
              <a:ext uri="{FF2B5EF4-FFF2-40B4-BE49-F238E27FC236}">
                <a16:creationId xmlns:a16="http://schemas.microsoft.com/office/drawing/2014/main" id="{BF98CD27-227C-4801-A997-AFE62544746C}"/>
              </a:ext>
            </a:extLst>
          </p:cNvPr>
          <p:cNvSpPr/>
          <p:nvPr/>
        </p:nvSpPr>
        <p:spPr>
          <a:xfrm>
            <a:off x="253997" y="286222"/>
            <a:ext cx="23876000" cy="13208000"/>
          </a:xfrm>
          <a:prstGeom prst="rect">
            <a:avLst/>
          </a:prstGeom>
          <a:solidFill>
            <a:srgbClr val="EBEBEB">
              <a:alpha val="49800"/>
            </a:srgbClr>
          </a:solidFill>
          <a:ln>
            <a:noFill/>
          </a:ln>
        </p:spPr>
        <p:txBody>
          <a:bodyPr wrap="square" lIns="50800" tIns="50800" rIns="50800" bIns="50800" anchor="ctr" anchorCtr="0">
            <a:noAutofit/>
          </a:bodyPr>
          <a:lstStyle/>
          <a:p>
            <a:pPr indent="-321737">
              <a:buClr>
                <a:srgbClr val="FFFFFF"/>
              </a:buClr>
              <a:buSzPct val="100000"/>
            </a:pPr>
            <a:endParaRPr sz="5067" b="0">
              <a:latin typeface="Helvetica Neue Light"/>
              <a:ea typeface="Helvetica Neue Light"/>
              <a:cs typeface="Helvetica Neue Light"/>
              <a:sym typeface="Helvetica Neue Light"/>
            </a:endParaRPr>
          </a:p>
        </p:txBody>
      </p:sp>
      <p:sp>
        <p:nvSpPr>
          <p:cNvPr id="249" name="Close"/>
          <p:cNvSpPr txBox="1"/>
          <p:nvPr/>
        </p:nvSpPr>
        <p:spPr>
          <a:xfrm>
            <a:off x="2221253" y="517237"/>
            <a:ext cx="8652546" cy="111825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sz="6600" dirty="0"/>
              <a:t>High Value Contacts</a:t>
            </a:r>
            <a:endParaRPr sz="6600" dirty="0"/>
          </a:p>
        </p:txBody>
      </p:sp>
      <p:sp>
        <p:nvSpPr>
          <p:cNvPr id="9" name="One of the most powerful advertising practices, leveraging our web properties to get permission to target at lower cost, our visitors with informative content and offerings based on specific actions on them.">
            <a:extLst>
              <a:ext uri="{FF2B5EF4-FFF2-40B4-BE49-F238E27FC236}">
                <a16:creationId xmlns:a16="http://schemas.microsoft.com/office/drawing/2014/main" id="{AEFE76A1-034B-4113-B44F-4C40BF8DB54C}"/>
              </a:ext>
            </a:extLst>
          </p:cNvPr>
          <p:cNvSpPr txBox="1"/>
          <p:nvPr/>
        </p:nvSpPr>
        <p:spPr>
          <a:xfrm>
            <a:off x="2099436" y="6804807"/>
            <a:ext cx="4301067" cy="6974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lnSpc>
                <a:spcPct val="120000"/>
              </a:lnSpc>
              <a:defRPr sz="3500">
                <a:latin typeface="Cera PRO Regular"/>
                <a:ea typeface="Cera PRO Regular"/>
                <a:cs typeface="Cera PRO Regular"/>
                <a:sym typeface="Cera PRO Regular"/>
              </a:defRPr>
            </a:lvl1pPr>
          </a:lstStyle>
          <a:p>
            <a:endParaRPr dirty="0"/>
          </a:p>
        </p:txBody>
      </p:sp>
      <p:sp>
        <p:nvSpPr>
          <p:cNvPr id="10" name="Shape 809">
            <a:extLst>
              <a:ext uri="{FF2B5EF4-FFF2-40B4-BE49-F238E27FC236}">
                <a16:creationId xmlns:a16="http://schemas.microsoft.com/office/drawing/2014/main" id="{EDA9543C-E5E1-4220-AFF2-3004DD6CDFD0}"/>
              </a:ext>
            </a:extLst>
          </p:cNvPr>
          <p:cNvSpPr/>
          <p:nvPr/>
        </p:nvSpPr>
        <p:spPr>
          <a:xfrm>
            <a:off x="2458212" y="3259089"/>
            <a:ext cx="8059918" cy="3461607"/>
          </a:xfrm>
          <a:prstGeom prst="rect">
            <a:avLst/>
          </a:prstGeom>
          <a:noFill/>
          <a:ln>
            <a:noFill/>
          </a:ln>
        </p:spPr>
        <p:txBody>
          <a:bodyPr wrap="square" lIns="19050" tIns="19050" rIns="19050" bIns="19050" anchor="ctr" anchorCtr="0">
            <a:noAutofit/>
          </a:bodyPr>
          <a:lstStyle/>
          <a:p>
            <a:pPr marL="0" marR="0" lvl="0" indent="-107950" algn="l" rtl="0">
              <a:lnSpc>
                <a:spcPct val="120000"/>
              </a:lnSpc>
              <a:spcBef>
                <a:spcPts val="0"/>
              </a:spcBef>
              <a:spcAft>
                <a:spcPts val="0"/>
              </a:spcAft>
              <a:buClr>
                <a:srgbClr val="222222"/>
              </a:buClr>
              <a:buSzPct val="100000"/>
              <a:buFont typeface="Arial"/>
              <a:buNone/>
            </a:pPr>
            <a:r>
              <a:rPr lang="en" sz="4800" b="1" i="0" u="sng" strike="noStrike" cap="none" dirty="0">
                <a:solidFill>
                  <a:srgbClr val="222222"/>
                </a:solidFill>
                <a:latin typeface="Cera"/>
                <a:ea typeface="Arial"/>
                <a:cs typeface="Arial"/>
                <a:sym typeface="Arial"/>
              </a:rPr>
              <a:t>Scenario</a:t>
            </a:r>
            <a:r>
              <a:rPr lang="en" sz="4800" b="1" i="0" u="none" strike="noStrike" cap="none" dirty="0">
                <a:solidFill>
                  <a:srgbClr val="222222"/>
                </a:solidFill>
                <a:latin typeface="Cera"/>
                <a:ea typeface="Arial"/>
                <a:cs typeface="Arial"/>
                <a:sym typeface="Arial"/>
              </a:rPr>
              <a:t>: Contact has never bought product </a:t>
            </a:r>
          </a:p>
          <a:p>
            <a:pPr marL="0" marR="0" lvl="0" indent="-107950" algn="l" rtl="0">
              <a:lnSpc>
                <a:spcPct val="120000"/>
              </a:lnSpc>
              <a:spcBef>
                <a:spcPts val="0"/>
              </a:spcBef>
              <a:spcAft>
                <a:spcPts val="0"/>
              </a:spcAft>
              <a:buClr>
                <a:srgbClr val="222222"/>
              </a:buClr>
              <a:buSzPct val="100000"/>
              <a:buFont typeface="Arial"/>
              <a:buNone/>
            </a:pPr>
            <a:r>
              <a:rPr lang="en" sz="4800" b="1" i="0" u="none" strike="noStrike" cap="none" dirty="0">
                <a:solidFill>
                  <a:srgbClr val="222222"/>
                </a:solidFill>
                <a:latin typeface="Cera"/>
                <a:ea typeface="Arial"/>
                <a:cs typeface="Arial"/>
                <a:sym typeface="Arial"/>
              </a:rPr>
              <a:t>of a certain </a:t>
            </a:r>
            <a:r>
              <a:rPr lang="en" sz="4800" b="1" i="0" u="none" strike="noStrike" cap="none" dirty="0">
                <a:solidFill>
                  <a:srgbClr val="11A2C3"/>
                </a:solidFill>
                <a:latin typeface="Cera"/>
                <a:ea typeface="Arial"/>
                <a:cs typeface="Arial"/>
                <a:sym typeface="Arial"/>
              </a:rPr>
              <a:t>category page: </a:t>
            </a:r>
          </a:p>
          <a:p>
            <a:pPr marL="0" marR="0" lvl="0" indent="-107950" algn="l" rtl="0">
              <a:lnSpc>
                <a:spcPct val="120000"/>
              </a:lnSpc>
              <a:spcBef>
                <a:spcPts val="0"/>
              </a:spcBef>
              <a:spcAft>
                <a:spcPts val="0"/>
              </a:spcAft>
              <a:buClr>
                <a:srgbClr val="008000"/>
              </a:buClr>
              <a:buSzPct val="100000"/>
              <a:buFont typeface="Arial"/>
              <a:buNone/>
            </a:pPr>
            <a:r>
              <a:rPr lang="en" sz="4800" b="1" i="0" u="none" strike="noStrike" cap="none" dirty="0">
                <a:solidFill>
                  <a:srgbClr val="11A2C3"/>
                </a:solidFill>
                <a:latin typeface="Cera"/>
                <a:ea typeface="Arial"/>
                <a:cs typeface="Arial"/>
                <a:sym typeface="Arial"/>
              </a:rPr>
              <a:t>hlektroniko-tsigaro</a:t>
            </a:r>
          </a:p>
        </p:txBody>
      </p:sp>
      <p:sp>
        <p:nvSpPr>
          <p:cNvPr id="11" name="Shape 810">
            <a:extLst>
              <a:ext uri="{FF2B5EF4-FFF2-40B4-BE49-F238E27FC236}">
                <a16:creationId xmlns:a16="http://schemas.microsoft.com/office/drawing/2014/main" id="{C0B0F2D0-1D47-427E-A816-D31F53B40449}"/>
              </a:ext>
            </a:extLst>
          </p:cNvPr>
          <p:cNvSpPr/>
          <p:nvPr/>
        </p:nvSpPr>
        <p:spPr>
          <a:xfrm>
            <a:off x="2458212" y="8290284"/>
            <a:ext cx="9250051" cy="1036023"/>
          </a:xfrm>
          <a:prstGeom prst="rect">
            <a:avLst/>
          </a:prstGeom>
          <a:noFill/>
          <a:ln>
            <a:noFill/>
          </a:ln>
        </p:spPr>
        <p:txBody>
          <a:bodyPr wrap="square" lIns="19050" tIns="19050" rIns="19050" bIns="19050" anchor="ctr" anchorCtr="0">
            <a:noAutofit/>
          </a:bodyPr>
          <a:lstStyle/>
          <a:p>
            <a:pPr marL="0" marR="0" lvl="0" indent="-107950" algn="l" rtl="0">
              <a:lnSpc>
                <a:spcPct val="100000"/>
              </a:lnSpc>
              <a:spcBef>
                <a:spcPts val="0"/>
              </a:spcBef>
              <a:spcAft>
                <a:spcPts val="0"/>
              </a:spcAft>
              <a:buClr>
                <a:srgbClr val="222222"/>
              </a:buClr>
              <a:buSzPct val="100000"/>
              <a:buFont typeface="Arial"/>
              <a:buNone/>
            </a:pPr>
            <a:r>
              <a:rPr lang="en" sz="4800" b="1" i="0" u="sng" strike="noStrike" cap="none" dirty="0">
                <a:solidFill>
                  <a:srgbClr val="222222"/>
                </a:solidFill>
                <a:latin typeface="Cera"/>
                <a:ea typeface="Arial"/>
                <a:cs typeface="Arial"/>
                <a:sym typeface="Arial"/>
              </a:rPr>
              <a:t>Goal</a:t>
            </a:r>
            <a:r>
              <a:rPr lang="en" sz="4800" b="1" i="0" u="none" strike="noStrike" cap="none" dirty="0">
                <a:solidFill>
                  <a:srgbClr val="222222"/>
                </a:solidFill>
                <a:latin typeface="Cera"/>
                <a:ea typeface="Arial"/>
                <a:cs typeface="Arial"/>
                <a:sym typeface="Arial"/>
              </a:rPr>
              <a:t>: </a:t>
            </a:r>
            <a:r>
              <a:rPr lang="en" sz="4800" b="0" i="0" u="none" strike="noStrike" cap="none" dirty="0">
                <a:solidFill>
                  <a:srgbClr val="222222"/>
                </a:solidFill>
                <a:latin typeface="Cera"/>
                <a:ea typeface="Arial"/>
                <a:cs typeface="Arial"/>
                <a:sym typeface="Arial"/>
              </a:rPr>
              <a:t>Buy product of this category </a:t>
            </a:r>
          </a:p>
        </p:txBody>
      </p:sp>
      <p:sp>
        <p:nvSpPr>
          <p:cNvPr id="12" name="Shape 811">
            <a:extLst>
              <a:ext uri="{FF2B5EF4-FFF2-40B4-BE49-F238E27FC236}">
                <a16:creationId xmlns:a16="http://schemas.microsoft.com/office/drawing/2014/main" id="{C5C93A7C-220E-4782-A7B8-C87CE67512FC}"/>
              </a:ext>
            </a:extLst>
          </p:cNvPr>
          <p:cNvSpPr/>
          <p:nvPr/>
        </p:nvSpPr>
        <p:spPr>
          <a:xfrm>
            <a:off x="2458212" y="7182153"/>
            <a:ext cx="6343901" cy="697434"/>
          </a:xfrm>
          <a:prstGeom prst="rect">
            <a:avLst/>
          </a:prstGeom>
          <a:noFill/>
          <a:ln>
            <a:noFill/>
          </a:ln>
        </p:spPr>
        <p:txBody>
          <a:bodyPr wrap="square" lIns="19050" tIns="19050" rIns="19050" bIns="19050" anchor="ctr" anchorCtr="0">
            <a:noAutofit/>
          </a:bodyPr>
          <a:lstStyle/>
          <a:p>
            <a:pPr marL="0" marR="0" lvl="0" indent="-107950" algn="l" rtl="0">
              <a:lnSpc>
                <a:spcPct val="120000"/>
              </a:lnSpc>
              <a:spcBef>
                <a:spcPts val="0"/>
              </a:spcBef>
              <a:spcAft>
                <a:spcPts val="0"/>
              </a:spcAft>
              <a:buClr>
                <a:srgbClr val="222222"/>
              </a:buClr>
              <a:buSzPct val="100000"/>
              <a:buFont typeface="Arial"/>
              <a:buNone/>
            </a:pPr>
            <a:r>
              <a:rPr lang="en" sz="4800" b="1" i="0" u="sng" strike="noStrike" cap="none" dirty="0">
                <a:solidFill>
                  <a:srgbClr val="222222"/>
                </a:solidFill>
                <a:latin typeface="Cera"/>
                <a:ea typeface="Arial"/>
                <a:cs typeface="Arial"/>
                <a:sym typeface="Arial"/>
              </a:rPr>
              <a:t>Recipients</a:t>
            </a:r>
            <a:r>
              <a:rPr lang="en" sz="4800" b="1" i="0" u="none" strike="noStrike" cap="none" dirty="0">
                <a:solidFill>
                  <a:srgbClr val="222222"/>
                </a:solidFill>
                <a:latin typeface="Cera"/>
                <a:ea typeface="Arial"/>
                <a:cs typeface="Arial"/>
                <a:sym typeface="Arial"/>
              </a:rPr>
              <a:t>: </a:t>
            </a:r>
            <a:r>
              <a:rPr lang="en" sz="4800" b="1" dirty="0">
                <a:solidFill>
                  <a:srgbClr val="11A2C3"/>
                </a:solidFill>
                <a:latin typeface="Cera"/>
              </a:rPr>
              <a:t>...</a:t>
            </a:r>
            <a:r>
              <a:rPr lang="en" sz="4800" b="1" i="0" u="none" strike="noStrike" cap="none" dirty="0">
                <a:solidFill>
                  <a:srgbClr val="11A2C3"/>
                </a:solidFill>
                <a:latin typeface="Cera"/>
                <a:ea typeface="Arial"/>
                <a:cs typeface="Arial"/>
                <a:sym typeface="Arial"/>
              </a:rPr>
              <a:t> contacts</a:t>
            </a:r>
          </a:p>
        </p:txBody>
      </p:sp>
      <p:sp>
        <p:nvSpPr>
          <p:cNvPr id="19" name="Shape 766">
            <a:extLst>
              <a:ext uri="{FF2B5EF4-FFF2-40B4-BE49-F238E27FC236}">
                <a16:creationId xmlns:a16="http://schemas.microsoft.com/office/drawing/2014/main" id="{AD17B6D7-14BA-432C-AD12-0D86268D0F55}"/>
              </a:ext>
            </a:extLst>
          </p:cNvPr>
          <p:cNvSpPr/>
          <p:nvPr/>
        </p:nvSpPr>
        <p:spPr>
          <a:xfrm>
            <a:off x="15348707" y="797201"/>
            <a:ext cx="5736323" cy="2195626"/>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cxnSp>
        <p:nvCxnSpPr>
          <p:cNvPr id="20" name="Shape 767">
            <a:extLst>
              <a:ext uri="{FF2B5EF4-FFF2-40B4-BE49-F238E27FC236}">
                <a16:creationId xmlns:a16="http://schemas.microsoft.com/office/drawing/2014/main" id="{A8612F18-709C-434A-8511-0AF4CB513951}"/>
              </a:ext>
            </a:extLst>
          </p:cNvPr>
          <p:cNvCxnSpPr>
            <a:cxnSpLocks/>
          </p:cNvCxnSpPr>
          <p:nvPr/>
        </p:nvCxnSpPr>
        <p:spPr>
          <a:xfrm>
            <a:off x="17703847" y="2992827"/>
            <a:ext cx="0" cy="140198"/>
          </a:xfrm>
          <a:prstGeom prst="straightConnector1">
            <a:avLst/>
          </a:prstGeom>
          <a:noFill/>
          <a:ln w="9525" cap="flat" cmpd="sng">
            <a:solidFill>
              <a:schemeClr val="dk1"/>
            </a:solidFill>
            <a:prstDash val="solid"/>
            <a:round/>
            <a:headEnd type="none" w="med" len="med"/>
            <a:tailEnd type="none" w="med" len="med"/>
          </a:ln>
        </p:spPr>
      </p:cxnSp>
      <p:sp>
        <p:nvSpPr>
          <p:cNvPr id="21" name="Shape 768">
            <a:extLst>
              <a:ext uri="{FF2B5EF4-FFF2-40B4-BE49-F238E27FC236}">
                <a16:creationId xmlns:a16="http://schemas.microsoft.com/office/drawing/2014/main" id="{B322267E-17FA-4040-A226-8D48F01F0303}"/>
              </a:ext>
            </a:extLst>
          </p:cNvPr>
          <p:cNvSpPr/>
          <p:nvPr/>
        </p:nvSpPr>
        <p:spPr>
          <a:xfrm>
            <a:off x="15348708" y="3326571"/>
            <a:ext cx="5624623" cy="1253336"/>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cxnSp>
        <p:nvCxnSpPr>
          <p:cNvPr id="22" name="Shape 769">
            <a:extLst>
              <a:ext uri="{FF2B5EF4-FFF2-40B4-BE49-F238E27FC236}">
                <a16:creationId xmlns:a16="http://schemas.microsoft.com/office/drawing/2014/main" id="{2C2A8ACA-55F1-47A2-AF0A-516B4962E06B}"/>
              </a:ext>
            </a:extLst>
          </p:cNvPr>
          <p:cNvCxnSpPr/>
          <p:nvPr/>
        </p:nvCxnSpPr>
        <p:spPr>
          <a:xfrm>
            <a:off x="17703847" y="4454077"/>
            <a:ext cx="0" cy="634993"/>
          </a:xfrm>
          <a:prstGeom prst="straightConnector1">
            <a:avLst/>
          </a:prstGeom>
          <a:noFill/>
          <a:ln w="9525" cap="flat" cmpd="sng">
            <a:solidFill>
              <a:schemeClr val="dk1"/>
            </a:solidFill>
            <a:prstDash val="solid"/>
            <a:round/>
            <a:headEnd type="none" w="med" len="med"/>
            <a:tailEnd type="none" w="med" len="med"/>
          </a:ln>
        </p:spPr>
      </p:cxnSp>
      <p:sp>
        <p:nvSpPr>
          <p:cNvPr id="23" name="Shape 770">
            <a:extLst>
              <a:ext uri="{FF2B5EF4-FFF2-40B4-BE49-F238E27FC236}">
                <a16:creationId xmlns:a16="http://schemas.microsoft.com/office/drawing/2014/main" id="{532C875A-E420-457C-8FCA-13D9EBD498F1}"/>
              </a:ext>
            </a:extLst>
          </p:cNvPr>
          <p:cNvSpPr/>
          <p:nvPr/>
        </p:nvSpPr>
        <p:spPr>
          <a:xfrm>
            <a:off x="15537428" y="5066135"/>
            <a:ext cx="5012190" cy="1337581"/>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cxnSp>
        <p:nvCxnSpPr>
          <p:cNvPr id="24" name="Shape 771">
            <a:extLst>
              <a:ext uri="{FF2B5EF4-FFF2-40B4-BE49-F238E27FC236}">
                <a16:creationId xmlns:a16="http://schemas.microsoft.com/office/drawing/2014/main" id="{549E91E0-870A-4279-BEBD-6BEA5F02EAFD}"/>
              </a:ext>
            </a:extLst>
          </p:cNvPr>
          <p:cNvCxnSpPr/>
          <p:nvPr/>
        </p:nvCxnSpPr>
        <p:spPr>
          <a:xfrm>
            <a:off x="19659040" y="6790042"/>
            <a:ext cx="0" cy="634993"/>
          </a:xfrm>
          <a:prstGeom prst="straightConnector1">
            <a:avLst/>
          </a:prstGeom>
          <a:noFill/>
          <a:ln w="9525" cap="flat" cmpd="sng">
            <a:solidFill>
              <a:schemeClr val="dk1"/>
            </a:solidFill>
            <a:prstDash val="solid"/>
            <a:round/>
            <a:headEnd type="none" w="med" len="med"/>
            <a:tailEnd type="none" w="med" len="med"/>
          </a:ln>
        </p:spPr>
      </p:cxnSp>
      <p:cxnSp>
        <p:nvCxnSpPr>
          <p:cNvPr id="25" name="Shape 772">
            <a:extLst>
              <a:ext uri="{FF2B5EF4-FFF2-40B4-BE49-F238E27FC236}">
                <a16:creationId xmlns:a16="http://schemas.microsoft.com/office/drawing/2014/main" id="{42A23EB5-836B-45EB-98FD-FC429B43C6AD}"/>
              </a:ext>
            </a:extLst>
          </p:cNvPr>
          <p:cNvCxnSpPr/>
          <p:nvPr/>
        </p:nvCxnSpPr>
        <p:spPr>
          <a:xfrm>
            <a:off x="16146311" y="6766452"/>
            <a:ext cx="0" cy="634993"/>
          </a:xfrm>
          <a:prstGeom prst="straightConnector1">
            <a:avLst/>
          </a:prstGeom>
          <a:noFill/>
          <a:ln w="9525" cap="flat" cmpd="sng">
            <a:solidFill>
              <a:schemeClr val="dk1"/>
            </a:solidFill>
            <a:prstDash val="solid"/>
            <a:round/>
            <a:headEnd type="none" w="med" len="med"/>
            <a:tailEnd type="none" w="med" len="med"/>
          </a:ln>
        </p:spPr>
      </p:cxnSp>
      <p:cxnSp>
        <p:nvCxnSpPr>
          <p:cNvPr id="26" name="Shape 773">
            <a:extLst>
              <a:ext uri="{FF2B5EF4-FFF2-40B4-BE49-F238E27FC236}">
                <a16:creationId xmlns:a16="http://schemas.microsoft.com/office/drawing/2014/main" id="{B5C06702-EB69-4F9C-A12F-8A070F8797AF}"/>
              </a:ext>
            </a:extLst>
          </p:cNvPr>
          <p:cNvCxnSpPr/>
          <p:nvPr/>
        </p:nvCxnSpPr>
        <p:spPr>
          <a:xfrm rot="10800000">
            <a:off x="19686331" y="7419692"/>
            <a:ext cx="1547155" cy="0"/>
          </a:xfrm>
          <a:prstGeom prst="straightConnector1">
            <a:avLst/>
          </a:prstGeom>
          <a:noFill/>
          <a:ln w="9525" cap="flat" cmpd="sng">
            <a:solidFill>
              <a:schemeClr val="dk1"/>
            </a:solidFill>
            <a:prstDash val="solid"/>
            <a:round/>
            <a:headEnd type="none" w="med" len="med"/>
            <a:tailEnd type="none" w="med" len="med"/>
          </a:ln>
        </p:spPr>
      </p:cxnSp>
      <p:cxnSp>
        <p:nvCxnSpPr>
          <p:cNvPr id="27" name="Shape 774">
            <a:extLst>
              <a:ext uri="{FF2B5EF4-FFF2-40B4-BE49-F238E27FC236}">
                <a16:creationId xmlns:a16="http://schemas.microsoft.com/office/drawing/2014/main" id="{F44126C0-4E44-4BE4-AB00-7CA877C4280F}"/>
              </a:ext>
            </a:extLst>
          </p:cNvPr>
          <p:cNvCxnSpPr/>
          <p:nvPr/>
        </p:nvCxnSpPr>
        <p:spPr>
          <a:xfrm rot="10800000">
            <a:off x="14599157" y="7401312"/>
            <a:ext cx="1547155" cy="0"/>
          </a:xfrm>
          <a:prstGeom prst="straightConnector1">
            <a:avLst/>
          </a:prstGeom>
          <a:noFill/>
          <a:ln w="9525" cap="flat" cmpd="sng">
            <a:solidFill>
              <a:schemeClr val="dk1"/>
            </a:solidFill>
            <a:prstDash val="solid"/>
            <a:round/>
            <a:headEnd type="none" w="med" len="med"/>
            <a:tailEnd type="none" w="med" len="med"/>
          </a:ln>
        </p:spPr>
      </p:cxnSp>
      <p:cxnSp>
        <p:nvCxnSpPr>
          <p:cNvPr id="28" name="Shape 775">
            <a:extLst>
              <a:ext uri="{FF2B5EF4-FFF2-40B4-BE49-F238E27FC236}">
                <a16:creationId xmlns:a16="http://schemas.microsoft.com/office/drawing/2014/main" id="{AF7EEFF1-6B3A-437A-9BF4-C0BB36037BD4}"/>
              </a:ext>
            </a:extLst>
          </p:cNvPr>
          <p:cNvCxnSpPr/>
          <p:nvPr/>
        </p:nvCxnSpPr>
        <p:spPr>
          <a:xfrm>
            <a:off x="14602425" y="7401312"/>
            <a:ext cx="0" cy="634993"/>
          </a:xfrm>
          <a:prstGeom prst="straightConnector1">
            <a:avLst/>
          </a:prstGeom>
          <a:noFill/>
          <a:ln w="9525" cap="flat" cmpd="sng">
            <a:solidFill>
              <a:schemeClr val="dk1"/>
            </a:solidFill>
            <a:prstDash val="solid"/>
            <a:round/>
            <a:headEnd type="none" w="med" len="med"/>
            <a:tailEnd type="none" w="med" len="med"/>
          </a:ln>
        </p:spPr>
      </p:cxnSp>
      <p:cxnSp>
        <p:nvCxnSpPr>
          <p:cNvPr id="29" name="Shape 776">
            <a:extLst>
              <a:ext uri="{FF2B5EF4-FFF2-40B4-BE49-F238E27FC236}">
                <a16:creationId xmlns:a16="http://schemas.microsoft.com/office/drawing/2014/main" id="{453E5936-CE92-4E18-ABBE-79E9EC1B5E3C}"/>
              </a:ext>
            </a:extLst>
          </p:cNvPr>
          <p:cNvCxnSpPr/>
          <p:nvPr/>
        </p:nvCxnSpPr>
        <p:spPr>
          <a:xfrm>
            <a:off x="21200716" y="7424902"/>
            <a:ext cx="0" cy="634993"/>
          </a:xfrm>
          <a:prstGeom prst="straightConnector1">
            <a:avLst/>
          </a:prstGeom>
          <a:noFill/>
          <a:ln w="9525" cap="flat" cmpd="sng">
            <a:solidFill>
              <a:schemeClr val="dk1"/>
            </a:solidFill>
            <a:prstDash val="solid"/>
            <a:round/>
            <a:headEnd type="none" w="med" len="med"/>
            <a:tailEnd type="none" w="med" len="med"/>
          </a:ln>
        </p:spPr>
      </p:cxnSp>
      <p:sp>
        <p:nvSpPr>
          <p:cNvPr id="30" name="Shape 777">
            <a:extLst>
              <a:ext uri="{FF2B5EF4-FFF2-40B4-BE49-F238E27FC236}">
                <a16:creationId xmlns:a16="http://schemas.microsoft.com/office/drawing/2014/main" id="{21CBBD69-72A1-462D-808C-40CCB5942586}"/>
              </a:ext>
            </a:extLst>
          </p:cNvPr>
          <p:cNvSpPr/>
          <p:nvPr/>
        </p:nvSpPr>
        <p:spPr>
          <a:xfrm>
            <a:off x="12444417" y="7872624"/>
            <a:ext cx="4870777" cy="1263169"/>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cxnSp>
        <p:nvCxnSpPr>
          <p:cNvPr id="31" name="Shape 778">
            <a:extLst>
              <a:ext uri="{FF2B5EF4-FFF2-40B4-BE49-F238E27FC236}">
                <a16:creationId xmlns:a16="http://schemas.microsoft.com/office/drawing/2014/main" id="{8F66C2BA-9748-4022-B5C9-C92A99B8935D}"/>
              </a:ext>
            </a:extLst>
          </p:cNvPr>
          <p:cNvCxnSpPr>
            <a:cxnSpLocks/>
          </p:cNvCxnSpPr>
          <p:nvPr/>
        </p:nvCxnSpPr>
        <p:spPr>
          <a:xfrm>
            <a:off x="14598962" y="9135793"/>
            <a:ext cx="0" cy="410018"/>
          </a:xfrm>
          <a:prstGeom prst="straightConnector1">
            <a:avLst/>
          </a:prstGeom>
          <a:noFill/>
          <a:ln w="9525" cap="flat" cmpd="sng">
            <a:solidFill>
              <a:schemeClr val="dk1"/>
            </a:solidFill>
            <a:prstDash val="solid"/>
            <a:round/>
            <a:headEnd type="none" w="med" len="med"/>
            <a:tailEnd type="none" w="med" len="med"/>
          </a:ln>
        </p:spPr>
      </p:cxnSp>
      <p:sp>
        <p:nvSpPr>
          <p:cNvPr id="32" name="Shape 779">
            <a:extLst>
              <a:ext uri="{FF2B5EF4-FFF2-40B4-BE49-F238E27FC236}">
                <a16:creationId xmlns:a16="http://schemas.microsoft.com/office/drawing/2014/main" id="{1837449B-87C5-40E2-A60C-D1E3487E1188}"/>
              </a:ext>
            </a:extLst>
          </p:cNvPr>
          <p:cNvSpPr/>
          <p:nvPr/>
        </p:nvSpPr>
        <p:spPr>
          <a:xfrm>
            <a:off x="12464560" y="9518696"/>
            <a:ext cx="4870777" cy="916885"/>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cxnSp>
        <p:nvCxnSpPr>
          <p:cNvPr id="33" name="Shape 780">
            <a:extLst>
              <a:ext uri="{FF2B5EF4-FFF2-40B4-BE49-F238E27FC236}">
                <a16:creationId xmlns:a16="http://schemas.microsoft.com/office/drawing/2014/main" id="{A9E777CC-963B-4CA4-8703-C6A850ABDD6B}"/>
              </a:ext>
            </a:extLst>
          </p:cNvPr>
          <p:cNvCxnSpPr/>
          <p:nvPr/>
        </p:nvCxnSpPr>
        <p:spPr>
          <a:xfrm>
            <a:off x="13126346" y="10435552"/>
            <a:ext cx="0" cy="634993"/>
          </a:xfrm>
          <a:prstGeom prst="straightConnector1">
            <a:avLst/>
          </a:prstGeom>
          <a:noFill/>
          <a:ln w="9525" cap="flat" cmpd="sng">
            <a:solidFill>
              <a:schemeClr val="dk1"/>
            </a:solidFill>
            <a:prstDash val="solid"/>
            <a:round/>
            <a:headEnd type="none" w="med" len="med"/>
            <a:tailEnd type="none" w="med" len="med"/>
          </a:ln>
        </p:spPr>
      </p:cxnSp>
      <p:cxnSp>
        <p:nvCxnSpPr>
          <p:cNvPr id="34" name="Shape 781">
            <a:extLst>
              <a:ext uri="{FF2B5EF4-FFF2-40B4-BE49-F238E27FC236}">
                <a16:creationId xmlns:a16="http://schemas.microsoft.com/office/drawing/2014/main" id="{9A0ABECE-005E-4263-8D93-B55A038FDFE8}"/>
              </a:ext>
            </a:extLst>
          </p:cNvPr>
          <p:cNvCxnSpPr/>
          <p:nvPr/>
        </p:nvCxnSpPr>
        <p:spPr>
          <a:xfrm rot="10800000">
            <a:off x="11567850" y="11070411"/>
            <a:ext cx="1547155" cy="0"/>
          </a:xfrm>
          <a:prstGeom prst="straightConnector1">
            <a:avLst/>
          </a:prstGeom>
          <a:noFill/>
          <a:ln w="9525" cap="flat" cmpd="sng">
            <a:solidFill>
              <a:schemeClr val="dk1"/>
            </a:solidFill>
            <a:prstDash val="solid"/>
            <a:round/>
            <a:headEnd type="none" w="med" len="med"/>
            <a:tailEnd type="none" w="med" len="med"/>
          </a:ln>
        </p:spPr>
      </p:cxnSp>
      <p:cxnSp>
        <p:nvCxnSpPr>
          <p:cNvPr id="35" name="Shape 782">
            <a:extLst>
              <a:ext uri="{FF2B5EF4-FFF2-40B4-BE49-F238E27FC236}">
                <a16:creationId xmlns:a16="http://schemas.microsoft.com/office/drawing/2014/main" id="{FE901FBA-AC1F-4B2B-AC30-88880DD9DC91}"/>
              </a:ext>
            </a:extLst>
          </p:cNvPr>
          <p:cNvCxnSpPr/>
          <p:nvPr/>
        </p:nvCxnSpPr>
        <p:spPr>
          <a:xfrm>
            <a:off x="11567653" y="11091597"/>
            <a:ext cx="0" cy="634993"/>
          </a:xfrm>
          <a:prstGeom prst="straightConnector1">
            <a:avLst/>
          </a:prstGeom>
          <a:noFill/>
          <a:ln w="9525" cap="flat" cmpd="sng">
            <a:solidFill>
              <a:schemeClr val="dk1"/>
            </a:solidFill>
            <a:prstDash val="solid"/>
            <a:round/>
            <a:headEnd type="none" w="med" len="med"/>
            <a:tailEnd type="none" w="med" len="med"/>
          </a:ln>
        </p:spPr>
      </p:cxnSp>
      <p:cxnSp>
        <p:nvCxnSpPr>
          <p:cNvPr id="36" name="Shape 783">
            <a:extLst>
              <a:ext uri="{FF2B5EF4-FFF2-40B4-BE49-F238E27FC236}">
                <a16:creationId xmlns:a16="http://schemas.microsoft.com/office/drawing/2014/main" id="{0FFCF537-B94B-4A82-8C4D-E75D4B098054}"/>
              </a:ext>
            </a:extLst>
          </p:cNvPr>
          <p:cNvCxnSpPr/>
          <p:nvPr/>
        </p:nvCxnSpPr>
        <p:spPr>
          <a:xfrm>
            <a:off x="15372637" y="10435552"/>
            <a:ext cx="0" cy="634993"/>
          </a:xfrm>
          <a:prstGeom prst="straightConnector1">
            <a:avLst/>
          </a:prstGeom>
          <a:noFill/>
          <a:ln w="9525" cap="flat" cmpd="sng">
            <a:solidFill>
              <a:schemeClr val="dk1"/>
            </a:solidFill>
            <a:prstDash val="solid"/>
            <a:round/>
            <a:headEnd type="none" w="med" len="med"/>
            <a:tailEnd type="none" w="med" len="med"/>
          </a:ln>
        </p:spPr>
      </p:cxnSp>
      <p:cxnSp>
        <p:nvCxnSpPr>
          <p:cNvPr id="37" name="Shape 784">
            <a:extLst>
              <a:ext uri="{FF2B5EF4-FFF2-40B4-BE49-F238E27FC236}">
                <a16:creationId xmlns:a16="http://schemas.microsoft.com/office/drawing/2014/main" id="{B46F3F39-C1DB-46F9-A0D6-A4E73505AA6D}"/>
              </a:ext>
            </a:extLst>
          </p:cNvPr>
          <p:cNvCxnSpPr/>
          <p:nvPr/>
        </p:nvCxnSpPr>
        <p:spPr>
          <a:xfrm rot="10800000">
            <a:off x="15372832" y="11070411"/>
            <a:ext cx="1547155" cy="0"/>
          </a:xfrm>
          <a:prstGeom prst="straightConnector1">
            <a:avLst/>
          </a:prstGeom>
          <a:noFill/>
          <a:ln w="9525" cap="flat" cmpd="sng">
            <a:solidFill>
              <a:schemeClr val="dk1"/>
            </a:solidFill>
            <a:prstDash val="solid"/>
            <a:round/>
            <a:headEnd type="none" w="med" len="med"/>
            <a:tailEnd type="none" w="med" len="med"/>
          </a:ln>
        </p:spPr>
      </p:cxnSp>
      <p:cxnSp>
        <p:nvCxnSpPr>
          <p:cNvPr id="38" name="Shape 785">
            <a:extLst>
              <a:ext uri="{FF2B5EF4-FFF2-40B4-BE49-F238E27FC236}">
                <a16:creationId xmlns:a16="http://schemas.microsoft.com/office/drawing/2014/main" id="{E2C65F68-BD9B-4258-8630-1861D6A5002E}"/>
              </a:ext>
            </a:extLst>
          </p:cNvPr>
          <p:cNvCxnSpPr/>
          <p:nvPr/>
        </p:nvCxnSpPr>
        <p:spPr>
          <a:xfrm>
            <a:off x="16914315" y="11070411"/>
            <a:ext cx="0" cy="634993"/>
          </a:xfrm>
          <a:prstGeom prst="straightConnector1">
            <a:avLst/>
          </a:prstGeom>
          <a:noFill/>
          <a:ln w="9525" cap="flat" cmpd="sng">
            <a:solidFill>
              <a:schemeClr val="dk1"/>
            </a:solidFill>
            <a:prstDash val="solid"/>
            <a:round/>
            <a:headEnd type="none" w="med" len="med"/>
            <a:tailEnd type="none" w="med" len="med"/>
          </a:ln>
        </p:spPr>
      </p:cxnSp>
      <p:sp>
        <p:nvSpPr>
          <p:cNvPr id="39" name="Shape 786">
            <a:extLst>
              <a:ext uri="{FF2B5EF4-FFF2-40B4-BE49-F238E27FC236}">
                <a16:creationId xmlns:a16="http://schemas.microsoft.com/office/drawing/2014/main" id="{5716D5A7-6716-47A1-9AD8-A59EEF7CD516}"/>
              </a:ext>
            </a:extLst>
          </p:cNvPr>
          <p:cNvSpPr txBox="1"/>
          <p:nvPr/>
        </p:nvSpPr>
        <p:spPr>
          <a:xfrm>
            <a:off x="16517728" y="1523681"/>
            <a:ext cx="2727814" cy="976030"/>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dirty="0">
                <a:solidFill>
                  <a:srgbClr val="000000"/>
                </a:solidFill>
                <a:latin typeface="Cera"/>
                <a:ea typeface="Helvetica Neue Light"/>
                <a:cs typeface="Helvetica Neue Light"/>
                <a:sym typeface="Helvetica Neue Light"/>
              </a:rPr>
              <a:t>Enrollment Criteria:</a:t>
            </a:r>
          </a:p>
          <a:p>
            <a:pPr marL="0" marR="0" lvl="0" indent="-38100" algn="ctr" rtl="0">
              <a:lnSpc>
                <a:spcPct val="100000"/>
              </a:lnSpc>
              <a:spcBef>
                <a:spcPts val="0"/>
              </a:spcBef>
              <a:spcAft>
                <a:spcPts val="0"/>
              </a:spcAft>
              <a:buClr>
                <a:srgbClr val="000000"/>
              </a:buClr>
              <a:buSzPct val="100000"/>
              <a:buFont typeface="Helvetica Neue Light"/>
              <a:buNone/>
            </a:pPr>
            <a:r>
              <a:rPr lang="en" sz="2400" b="0" i="0" u="none" strike="noStrike" cap="none" dirty="0">
                <a:solidFill>
                  <a:srgbClr val="000000"/>
                </a:solidFill>
                <a:latin typeface="Cera"/>
                <a:ea typeface="Helvetica Neue Light"/>
                <a:cs typeface="Helvetica Neue Light"/>
                <a:sym typeface="Helvetica Neue Light"/>
              </a:rPr>
              <a:t>Contact is member of </a:t>
            </a:r>
            <a:r>
              <a:rPr lang="en" sz="2400" b="1" i="0" u="none" strike="noStrike" cap="none" dirty="0">
                <a:solidFill>
                  <a:srgbClr val="11A2C3"/>
                </a:solidFill>
                <a:latin typeface="Cera"/>
                <a:ea typeface="Arial"/>
                <a:cs typeface="Arial"/>
                <a:sym typeface="Arial"/>
              </a:rPr>
              <a:t>HVC I Never bought hlektroniko-tsigaro</a:t>
            </a:r>
          </a:p>
        </p:txBody>
      </p:sp>
      <p:sp>
        <p:nvSpPr>
          <p:cNvPr id="40" name="Shape 787">
            <a:extLst>
              <a:ext uri="{FF2B5EF4-FFF2-40B4-BE49-F238E27FC236}">
                <a16:creationId xmlns:a16="http://schemas.microsoft.com/office/drawing/2014/main" id="{8E7DE0AD-918F-49FB-AE7F-773A8FA00E44}"/>
              </a:ext>
            </a:extLst>
          </p:cNvPr>
          <p:cNvSpPr txBox="1"/>
          <p:nvPr/>
        </p:nvSpPr>
        <p:spPr>
          <a:xfrm>
            <a:off x="16517728" y="3552314"/>
            <a:ext cx="2727814" cy="749751"/>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dirty="0">
                <a:solidFill>
                  <a:srgbClr val="000000"/>
                </a:solidFill>
                <a:latin typeface="Cera"/>
                <a:ea typeface="Helvetica Neue Light"/>
                <a:cs typeface="Helvetica Neue Light"/>
                <a:sym typeface="Helvetica Neue Light"/>
              </a:rPr>
              <a:t>Send Email:</a:t>
            </a:r>
          </a:p>
          <a:p>
            <a:pPr marL="0" marR="0" lvl="0" indent="-31750" algn="ctr" rtl="0">
              <a:lnSpc>
                <a:spcPct val="100000"/>
              </a:lnSpc>
              <a:spcBef>
                <a:spcPts val="0"/>
              </a:spcBef>
              <a:spcAft>
                <a:spcPts val="0"/>
              </a:spcAft>
              <a:buClr>
                <a:srgbClr val="008000"/>
              </a:buClr>
              <a:buSzPct val="100000"/>
              <a:buFont typeface="Arial"/>
              <a:buNone/>
            </a:pPr>
            <a:r>
              <a:rPr lang="en" sz="2400" b="1" i="0" u="none" strike="noStrike" cap="none" dirty="0">
                <a:solidFill>
                  <a:srgbClr val="11A2C3"/>
                </a:solidFill>
                <a:latin typeface="Cera"/>
                <a:ea typeface="Arial"/>
                <a:cs typeface="Arial"/>
                <a:sym typeface="Arial"/>
              </a:rPr>
              <a:t>Limited offer for 1</a:t>
            </a:r>
            <a:r>
              <a:rPr lang="en" sz="2400" b="1" i="0" u="none" strike="noStrike" cap="none" baseline="30000" dirty="0">
                <a:solidFill>
                  <a:srgbClr val="11A2C3"/>
                </a:solidFill>
                <a:latin typeface="Cera"/>
                <a:ea typeface="Arial"/>
                <a:cs typeface="Arial"/>
                <a:sym typeface="Arial"/>
              </a:rPr>
              <a:t>st</a:t>
            </a:r>
            <a:r>
              <a:rPr lang="en" sz="2400" b="1" i="0" u="none" strike="noStrike" cap="none" dirty="0">
                <a:solidFill>
                  <a:srgbClr val="11A2C3"/>
                </a:solidFill>
                <a:latin typeface="Cera"/>
                <a:ea typeface="Arial"/>
                <a:cs typeface="Arial"/>
                <a:sym typeface="Arial"/>
              </a:rPr>
              <a:t> purchase</a:t>
            </a:r>
          </a:p>
        </p:txBody>
      </p:sp>
      <p:sp>
        <p:nvSpPr>
          <p:cNvPr id="41" name="Shape 788">
            <a:extLst>
              <a:ext uri="{FF2B5EF4-FFF2-40B4-BE49-F238E27FC236}">
                <a16:creationId xmlns:a16="http://schemas.microsoft.com/office/drawing/2014/main" id="{84389E60-BEE7-4B6B-AD66-E3F7760D43C3}"/>
              </a:ext>
            </a:extLst>
          </p:cNvPr>
          <p:cNvSpPr txBox="1"/>
          <p:nvPr/>
        </p:nvSpPr>
        <p:spPr>
          <a:xfrm>
            <a:off x="16563866" y="5428901"/>
            <a:ext cx="2727814" cy="538479"/>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dirty="0">
                <a:solidFill>
                  <a:srgbClr val="000000"/>
                </a:solidFill>
                <a:latin typeface="Cera"/>
                <a:ea typeface="Helvetica Neue Light"/>
                <a:cs typeface="Helvetica Neue Light"/>
                <a:sym typeface="Helvetica Neue Light"/>
              </a:rPr>
              <a:t>If/ Then Branch:</a:t>
            </a:r>
          </a:p>
          <a:p>
            <a:pPr marL="0" marR="0" lvl="0" indent="-31750" algn="ctr" rtl="0">
              <a:lnSpc>
                <a:spcPct val="100000"/>
              </a:lnSpc>
              <a:spcBef>
                <a:spcPts val="0"/>
              </a:spcBef>
              <a:spcAft>
                <a:spcPts val="0"/>
              </a:spcAft>
              <a:buClr>
                <a:srgbClr val="008000"/>
              </a:buClr>
              <a:buSzPct val="100000"/>
              <a:buFont typeface="Arial"/>
              <a:buNone/>
            </a:pPr>
            <a:r>
              <a:rPr lang="en" sz="2400" b="1" i="0" u="none" strike="noStrike" cap="none" dirty="0">
                <a:solidFill>
                  <a:srgbClr val="11A2C3"/>
                </a:solidFill>
                <a:latin typeface="Cera"/>
                <a:ea typeface="Arial"/>
                <a:cs typeface="Arial"/>
                <a:sym typeface="Arial"/>
              </a:rPr>
              <a:t>Coupon Used</a:t>
            </a:r>
          </a:p>
        </p:txBody>
      </p:sp>
      <p:sp>
        <p:nvSpPr>
          <p:cNvPr id="42" name="Shape 789">
            <a:extLst>
              <a:ext uri="{FF2B5EF4-FFF2-40B4-BE49-F238E27FC236}">
                <a16:creationId xmlns:a16="http://schemas.microsoft.com/office/drawing/2014/main" id="{64895747-B1C4-4BFF-A8F7-15D8CED3020E}"/>
              </a:ext>
            </a:extLst>
          </p:cNvPr>
          <p:cNvSpPr/>
          <p:nvPr/>
        </p:nvSpPr>
        <p:spPr>
          <a:xfrm>
            <a:off x="20297161" y="7214511"/>
            <a:ext cx="676170" cy="458443"/>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sp>
        <p:nvSpPr>
          <p:cNvPr id="43" name="Shape 790">
            <a:extLst>
              <a:ext uri="{FF2B5EF4-FFF2-40B4-BE49-F238E27FC236}">
                <a16:creationId xmlns:a16="http://schemas.microsoft.com/office/drawing/2014/main" id="{5AAB4C55-6352-4D4B-88E8-09E87B71B23C}"/>
              </a:ext>
            </a:extLst>
          </p:cNvPr>
          <p:cNvSpPr/>
          <p:nvPr/>
        </p:nvSpPr>
        <p:spPr>
          <a:xfrm>
            <a:off x="20822387" y="8059761"/>
            <a:ext cx="1000455" cy="650294"/>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sp>
        <p:nvSpPr>
          <p:cNvPr id="44" name="Shape 791">
            <a:extLst>
              <a:ext uri="{FF2B5EF4-FFF2-40B4-BE49-F238E27FC236}">
                <a16:creationId xmlns:a16="http://schemas.microsoft.com/office/drawing/2014/main" id="{10E8BBD4-4959-45DE-BD10-148C14958D1D}"/>
              </a:ext>
            </a:extLst>
          </p:cNvPr>
          <p:cNvSpPr txBox="1"/>
          <p:nvPr/>
        </p:nvSpPr>
        <p:spPr>
          <a:xfrm>
            <a:off x="20973417" y="8201810"/>
            <a:ext cx="771548" cy="342214"/>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a:solidFill>
                  <a:srgbClr val="000000"/>
                </a:solidFill>
                <a:latin typeface="Cera"/>
                <a:ea typeface="Helvetica Neue Light"/>
                <a:cs typeface="Helvetica Neue Light"/>
                <a:sym typeface="Helvetica Neue Light"/>
              </a:rPr>
              <a:t>END</a:t>
            </a:r>
          </a:p>
        </p:txBody>
      </p:sp>
      <p:sp>
        <p:nvSpPr>
          <p:cNvPr id="45" name="Shape 792">
            <a:extLst>
              <a:ext uri="{FF2B5EF4-FFF2-40B4-BE49-F238E27FC236}">
                <a16:creationId xmlns:a16="http://schemas.microsoft.com/office/drawing/2014/main" id="{6B3665DE-FFC1-4295-932F-DD846F799E9A}"/>
              </a:ext>
            </a:extLst>
          </p:cNvPr>
          <p:cNvSpPr txBox="1"/>
          <p:nvPr/>
        </p:nvSpPr>
        <p:spPr>
          <a:xfrm>
            <a:off x="13288842" y="8087798"/>
            <a:ext cx="2727814" cy="749751"/>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dirty="0">
                <a:solidFill>
                  <a:srgbClr val="000000"/>
                </a:solidFill>
                <a:latin typeface="Cera"/>
                <a:ea typeface="Helvetica Neue Light"/>
                <a:cs typeface="Helvetica Neue Light"/>
                <a:sym typeface="Helvetica Neue Light"/>
              </a:rPr>
              <a:t>Send email:</a:t>
            </a:r>
          </a:p>
          <a:p>
            <a:pPr marL="0" marR="0" lvl="0" indent="-31750" algn="ctr" rtl="0">
              <a:lnSpc>
                <a:spcPct val="100000"/>
              </a:lnSpc>
              <a:spcBef>
                <a:spcPts val="0"/>
              </a:spcBef>
              <a:spcAft>
                <a:spcPts val="0"/>
              </a:spcAft>
              <a:buClr>
                <a:srgbClr val="008000"/>
              </a:buClr>
              <a:buSzPct val="100000"/>
              <a:buFont typeface="Arial"/>
              <a:buNone/>
            </a:pPr>
            <a:r>
              <a:rPr lang="en" sz="2400" b="1" i="0" u="none" strike="noStrike" cap="none" dirty="0">
                <a:solidFill>
                  <a:srgbClr val="11A2C3"/>
                </a:solidFill>
                <a:latin typeface="Cera"/>
                <a:ea typeface="Arial"/>
                <a:cs typeface="Arial"/>
                <a:sym typeface="Arial"/>
              </a:rPr>
              <a:t>Reminder X days before expiration</a:t>
            </a:r>
          </a:p>
        </p:txBody>
      </p:sp>
      <p:sp>
        <p:nvSpPr>
          <p:cNvPr id="46" name="Shape 793">
            <a:extLst>
              <a:ext uri="{FF2B5EF4-FFF2-40B4-BE49-F238E27FC236}">
                <a16:creationId xmlns:a16="http://schemas.microsoft.com/office/drawing/2014/main" id="{442BF645-1CC8-4D91-A36A-CF1FB3A2749E}"/>
              </a:ext>
            </a:extLst>
          </p:cNvPr>
          <p:cNvSpPr txBox="1"/>
          <p:nvPr/>
        </p:nvSpPr>
        <p:spPr>
          <a:xfrm>
            <a:off x="13299128" y="9712242"/>
            <a:ext cx="2727814" cy="538479"/>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dirty="0">
                <a:solidFill>
                  <a:srgbClr val="000000"/>
                </a:solidFill>
                <a:latin typeface="Cera"/>
                <a:ea typeface="Helvetica Neue Light"/>
                <a:cs typeface="Helvetica Neue Light"/>
                <a:sym typeface="Helvetica Neue Light"/>
              </a:rPr>
              <a:t>If/ Then Branch:</a:t>
            </a:r>
          </a:p>
          <a:p>
            <a:pPr marL="0" marR="0" lvl="0" indent="-31750" algn="ctr" rtl="0">
              <a:lnSpc>
                <a:spcPct val="100000"/>
              </a:lnSpc>
              <a:spcBef>
                <a:spcPts val="0"/>
              </a:spcBef>
              <a:spcAft>
                <a:spcPts val="0"/>
              </a:spcAft>
              <a:buClr>
                <a:srgbClr val="008000"/>
              </a:buClr>
              <a:buSzPct val="100000"/>
              <a:buFont typeface="Arial"/>
              <a:buNone/>
            </a:pPr>
            <a:r>
              <a:rPr lang="en" sz="2400" b="1" i="0" u="none" strike="noStrike" cap="none" dirty="0">
                <a:solidFill>
                  <a:srgbClr val="11A2C3"/>
                </a:solidFill>
                <a:latin typeface="Cera"/>
                <a:ea typeface="Arial"/>
                <a:cs typeface="Arial"/>
                <a:sym typeface="Arial"/>
              </a:rPr>
              <a:t>Coupon Used</a:t>
            </a:r>
          </a:p>
        </p:txBody>
      </p:sp>
      <p:sp>
        <p:nvSpPr>
          <p:cNvPr id="47" name="Shape 794">
            <a:extLst>
              <a:ext uri="{FF2B5EF4-FFF2-40B4-BE49-F238E27FC236}">
                <a16:creationId xmlns:a16="http://schemas.microsoft.com/office/drawing/2014/main" id="{C4D75C9F-87F7-4029-B48E-63560D896D0B}"/>
              </a:ext>
            </a:extLst>
          </p:cNvPr>
          <p:cNvSpPr/>
          <p:nvPr/>
        </p:nvSpPr>
        <p:spPr>
          <a:xfrm>
            <a:off x="16419706" y="11705271"/>
            <a:ext cx="1000455" cy="650294"/>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sp>
        <p:nvSpPr>
          <p:cNvPr id="48" name="Shape 795">
            <a:extLst>
              <a:ext uri="{FF2B5EF4-FFF2-40B4-BE49-F238E27FC236}">
                <a16:creationId xmlns:a16="http://schemas.microsoft.com/office/drawing/2014/main" id="{E2F89C71-C25A-48B5-B98F-BF7AC309A82F}"/>
              </a:ext>
            </a:extLst>
          </p:cNvPr>
          <p:cNvSpPr txBox="1"/>
          <p:nvPr/>
        </p:nvSpPr>
        <p:spPr>
          <a:xfrm>
            <a:off x="16563866" y="11859281"/>
            <a:ext cx="771548" cy="342214"/>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a:solidFill>
                  <a:srgbClr val="000000"/>
                </a:solidFill>
                <a:latin typeface="Cera"/>
                <a:ea typeface="Helvetica Neue Light"/>
                <a:cs typeface="Helvetica Neue Light"/>
                <a:sym typeface="Helvetica Neue Light"/>
              </a:rPr>
              <a:t>END</a:t>
            </a:r>
          </a:p>
        </p:txBody>
      </p:sp>
      <p:sp>
        <p:nvSpPr>
          <p:cNvPr id="49" name="Shape 796">
            <a:extLst>
              <a:ext uri="{FF2B5EF4-FFF2-40B4-BE49-F238E27FC236}">
                <a16:creationId xmlns:a16="http://schemas.microsoft.com/office/drawing/2014/main" id="{953C4208-28B0-41A3-9926-2F14D9B02493}"/>
              </a:ext>
            </a:extLst>
          </p:cNvPr>
          <p:cNvSpPr/>
          <p:nvPr/>
        </p:nvSpPr>
        <p:spPr>
          <a:xfrm>
            <a:off x="15957148" y="10841197"/>
            <a:ext cx="676170" cy="458443"/>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sp>
        <p:nvSpPr>
          <p:cNvPr id="50" name="Shape 797">
            <a:extLst>
              <a:ext uri="{FF2B5EF4-FFF2-40B4-BE49-F238E27FC236}">
                <a16:creationId xmlns:a16="http://schemas.microsoft.com/office/drawing/2014/main" id="{D5B271E4-CC83-47C2-A1F8-709F1FF4BB34}"/>
              </a:ext>
            </a:extLst>
          </p:cNvPr>
          <p:cNvSpPr txBox="1"/>
          <p:nvPr/>
        </p:nvSpPr>
        <p:spPr>
          <a:xfrm>
            <a:off x="15871157" y="10906892"/>
            <a:ext cx="771548" cy="326913"/>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a:solidFill>
                  <a:srgbClr val="000000"/>
                </a:solidFill>
                <a:latin typeface="Cera"/>
                <a:ea typeface="Helvetica Neue Light"/>
                <a:cs typeface="Helvetica Neue Light"/>
                <a:sym typeface="Helvetica Neue Light"/>
              </a:rPr>
              <a:t>YES</a:t>
            </a:r>
          </a:p>
        </p:txBody>
      </p:sp>
      <p:sp>
        <p:nvSpPr>
          <p:cNvPr id="51" name="Shape 798">
            <a:extLst>
              <a:ext uri="{FF2B5EF4-FFF2-40B4-BE49-F238E27FC236}">
                <a16:creationId xmlns:a16="http://schemas.microsoft.com/office/drawing/2014/main" id="{F915C8A8-6449-49CE-9D3C-CA9B34BBFDBC}"/>
              </a:ext>
            </a:extLst>
          </p:cNvPr>
          <p:cNvSpPr txBox="1"/>
          <p:nvPr/>
        </p:nvSpPr>
        <p:spPr>
          <a:xfrm>
            <a:off x="20287058" y="7269860"/>
            <a:ext cx="771548" cy="326913"/>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a:solidFill>
                  <a:srgbClr val="000000"/>
                </a:solidFill>
                <a:latin typeface="Cera"/>
                <a:ea typeface="Helvetica Neue Light"/>
                <a:cs typeface="Helvetica Neue Light"/>
                <a:sym typeface="Helvetica Neue Light"/>
              </a:rPr>
              <a:t>YES</a:t>
            </a:r>
          </a:p>
        </p:txBody>
      </p:sp>
      <p:sp>
        <p:nvSpPr>
          <p:cNvPr id="52" name="Shape 799">
            <a:extLst>
              <a:ext uri="{FF2B5EF4-FFF2-40B4-BE49-F238E27FC236}">
                <a16:creationId xmlns:a16="http://schemas.microsoft.com/office/drawing/2014/main" id="{C11E279B-CD35-4F1A-AB5F-26414ED8700D}"/>
              </a:ext>
            </a:extLst>
          </p:cNvPr>
          <p:cNvSpPr/>
          <p:nvPr/>
        </p:nvSpPr>
        <p:spPr>
          <a:xfrm>
            <a:off x="12106290" y="10818483"/>
            <a:ext cx="676170" cy="458443"/>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sp>
        <p:nvSpPr>
          <p:cNvPr id="53" name="Shape 800">
            <a:extLst>
              <a:ext uri="{FF2B5EF4-FFF2-40B4-BE49-F238E27FC236}">
                <a16:creationId xmlns:a16="http://schemas.microsoft.com/office/drawing/2014/main" id="{94FEF785-FCEB-4BE7-A81A-5A0646659478}"/>
              </a:ext>
            </a:extLst>
          </p:cNvPr>
          <p:cNvSpPr txBox="1"/>
          <p:nvPr/>
        </p:nvSpPr>
        <p:spPr>
          <a:xfrm>
            <a:off x="12062484" y="10872715"/>
            <a:ext cx="771548" cy="326913"/>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a:solidFill>
                  <a:srgbClr val="000000"/>
                </a:solidFill>
                <a:latin typeface="Cera"/>
                <a:ea typeface="Helvetica Neue Light"/>
                <a:cs typeface="Helvetica Neue Light"/>
                <a:sym typeface="Helvetica Neue Light"/>
              </a:rPr>
              <a:t>NO</a:t>
            </a:r>
          </a:p>
        </p:txBody>
      </p:sp>
      <p:sp>
        <p:nvSpPr>
          <p:cNvPr id="54" name="Shape 801">
            <a:extLst>
              <a:ext uri="{FF2B5EF4-FFF2-40B4-BE49-F238E27FC236}">
                <a16:creationId xmlns:a16="http://schemas.microsoft.com/office/drawing/2014/main" id="{1ECEE251-B910-4091-B3CC-81E429E3714B}"/>
              </a:ext>
            </a:extLst>
          </p:cNvPr>
          <p:cNvSpPr/>
          <p:nvPr/>
        </p:nvSpPr>
        <p:spPr>
          <a:xfrm>
            <a:off x="9733809" y="11190918"/>
            <a:ext cx="5010872" cy="1663519"/>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sp>
        <p:nvSpPr>
          <p:cNvPr id="55" name="Shape 802">
            <a:extLst>
              <a:ext uri="{FF2B5EF4-FFF2-40B4-BE49-F238E27FC236}">
                <a16:creationId xmlns:a16="http://schemas.microsoft.com/office/drawing/2014/main" id="{F37A96CE-3118-480D-96E4-A48A3D1721D8}"/>
              </a:ext>
            </a:extLst>
          </p:cNvPr>
          <p:cNvSpPr txBox="1"/>
          <p:nvPr/>
        </p:nvSpPr>
        <p:spPr>
          <a:xfrm>
            <a:off x="10538240" y="11542309"/>
            <a:ext cx="2727814" cy="976030"/>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dirty="0">
                <a:solidFill>
                  <a:srgbClr val="000000"/>
                </a:solidFill>
                <a:latin typeface="Cera"/>
                <a:ea typeface="Helvetica Neue Light"/>
                <a:cs typeface="Helvetica Neue Light"/>
                <a:sym typeface="Helvetica Neue Light"/>
              </a:rPr>
              <a:t>Update Custom Contact Property</a:t>
            </a:r>
          </a:p>
          <a:p>
            <a:pPr marL="0" marR="0" lvl="0" indent="-31750" algn="ctr" rtl="0">
              <a:lnSpc>
                <a:spcPct val="100000"/>
              </a:lnSpc>
              <a:spcBef>
                <a:spcPts val="0"/>
              </a:spcBef>
              <a:spcAft>
                <a:spcPts val="0"/>
              </a:spcAft>
              <a:buClr>
                <a:srgbClr val="008000"/>
              </a:buClr>
              <a:buSzPct val="100000"/>
              <a:buFont typeface="Arial"/>
              <a:buNone/>
            </a:pPr>
            <a:r>
              <a:rPr lang="en" sz="2400" b="1" i="0" u="none" strike="noStrike" cap="none" dirty="0">
                <a:solidFill>
                  <a:srgbClr val="11A2C3"/>
                </a:solidFill>
                <a:latin typeface="Cera"/>
                <a:ea typeface="Arial"/>
                <a:cs typeface="Arial"/>
                <a:sym typeface="Arial"/>
              </a:rPr>
              <a:t>HVC I hlektroniko-tsigaro</a:t>
            </a:r>
          </a:p>
        </p:txBody>
      </p:sp>
      <p:cxnSp>
        <p:nvCxnSpPr>
          <p:cNvPr id="56" name="Shape 803">
            <a:extLst>
              <a:ext uri="{FF2B5EF4-FFF2-40B4-BE49-F238E27FC236}">
                <a16:creationId xmlns:a16="http://schemas.microsoft.com/office/drawing/2014/main" id="{460ADCB3-1EA9-4310-A57B-06101C394043}"/>
              </a:ext>
            </a:extLst>
          </p:cNvPr>
          <p:cNvCxnSpPr/>
          <p:nvPr/>
        </p:nvCxnSpPr>
        <p:spPr>
          <a:xfrm>
            <a:off x="11567653" y="12488773"/>
            <a:ext cx="0" cy="634993"/>
          </a:xfrm>
          <a:prstGeom prst="straightConnector1">
            <a:avLst/>
          </a:prstGeom>
          <a:noFill/>
          <a:ln w="9525" cap="flat" cmpd="sng">
            <a:solidFill>
              <a:schemeClr val="dk1"/>
            </a:solidFill>
            <a:prstDash val="solid"/>
            <a:round/>
            <a:headEnd type="none" w="med" len="med"/>
            <a:tailEnd type="none" w="med" len="med"/>
          </a:ln>
        </p:spPr>
      </p:cxnSp>
      <p:sp>
        <p:nvSpPr>
          <p:cNvPr id="57" name="Shape 804">
            <a:extLst>
              <a:ext uri="{FF2B5EF4-FFF2-40B4-BE49-F238E27FC236}">
                <a16:creationId xmlns:a16="http://schemas.microsoft.com/office/drawing/2014/main" id="{A88A33F1-B45D-49FB-83DD-4C9903C68326}"/>
              </a:ext>
            </a:extLst>
          </p:cNvPr>
          <p:cNvSpPr/>
          <p:nvPr/>
        </p:nvSpPr>
        <p:spPr>
          <a:xfrm>
            <a:off x="11191545" y="13008482"/>
            <a:ext cx="1000455" cy="650294"/>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sp>
        <p:nvSpPr>
          <p:cNvPr id="58" name="Shape 805">
            <a:extLst>
              <a:ext uri="{FF2B5EF4-FFF2-40B4-BE49-F238E27FC236}">
                <a16:creationId xmlns:a16="http://schemas.microsoft.com/office/drawing/2014/main" id="{FA9D8FFA-D37D-4271-B589-05444593219B}"/>
              </a:ext>
            </a:extLst>
          </p:cNvPr>
          <p:cNvSpPr txBox="1"/>
          <p:nvPr/>
        </p:nvSpPr>
        <p:spPr>
          <a:xfrm>
            <a:off x="11334742" y="13162522"/>
            <a:ext cx="771548" cy="342214"/>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dirty="0">
                <a:solidFill>
                  <a:srgbClr val="000000"/>
                </a:solidFill>
                <a:latin typeface="Cera"/>
                <a:ea typeface="Helvetica Neue Light"/>
                <a:cs typeface="Helvetica Neue Light"/>
                <a:sym typeface="Helvetica Neue Light"/>
              </a:rPr>
              <a:t>END</a:t>
            </a:r>
          </a:p>
        </p:txBody>
      </p:sp>
      <p:sp>
        <p:nvSpPr>
          <p:cNvPr id="59" name="Shape 806">
            <a:extLst>
              <a:ext uri="{FF2B5EF4-FFF2-40B4-BE49-F238E27FC236}">
                <a16:creationId xmlns:a16="http://schemas.microsoft.com/office/drawing/2014/main" id="{F7844AAE-A609-46B3-9A27-FC15C0AD1932}"/>
              </a:ext>
            </a:extLst>
          </p:cNvPr>
          <p:cNvSpPr/>
          <p:nvPr/>
        </p:nvSpPr>
        <p:spPr>
          <a:xfrm>
            <a:off x="14986291" y="7195688"/>
            <a:ext cx="676170" cy="458443"/>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19050" tIns="19050" rIns="19050" bIns="19050" anchor="ctr" anchorCtr="0">
            <a:noAutofit/>
          </a:bodyPr>
          <a:lstStyle/>
          <a:p>
            <a:pPr marL="0" marR="0" lvl="0" indent="-76200" algn="ctr" rtl="0">
              <a:lnSpc>
                <a:spcPct val="100000"/>
              </a:lnSpc>
              <a:spcBef>
                <a:spcPts val="0"/>
              </a:spcBef>
              <a:spcAft>
                <a:spcPts val="0"/>
              </a:spcAft>
              <a:buClr>
                <a:srgbClr val="000000"/>
              </a:buClr>
              <a:buSzPct val="100000"/>
              <a:buFont typeface="Helvetica Neue Light"/>
              <a:buNone/>
            </a:pPr>
            <a:endParaRPr sz="2400" b="0" i="0" u="none" strike="noStrike" cap="none">
              <a:solidFill>
                <a:srgbClr val="FFFFFF"/>
              </a:solidFill>
              <a:latin typeface="Cera"/>
              <a:ea typeface="Helvetica Neue Light"/>
              <a:cs typeface="Helvetica Neue Light"/>
              <a:sym typeface="Helvetica Neue Light"/>
            </a:endParaRPr>
          </a:p>
        </p:txBody>
      </p:sp>
      <p:sp>
        <p:nvSpPr>
          <p:cNvPr id="60" name="Shape 807">
            <a:extLst>
              <a:ext uri="{FF2B5EF4-FFF2-40B4-BE49-F238E27FC236}">
                <a16:creationId xmlns:a16="http://schemas.microsoft.com/office/drawing/2014/main" id="{A564D88C-80BA-452D-A1B5-B542D71FB944}"/>
              </a:ext>
            </a:extLst>
          </p:cNvPr>
          <p:cNvSpPr txBox="1"/>
          <p:nvPr/>
        </p:nvSpPr>
        <p:spPr>
          <a:xfrm>
            <a:off x="14938616" y="7237794"/>
            <a:ext cx="771548" cy="326913"/>
          </a:xfrm>
          <a:prstGeom prst="rect">
            <a:avLst/>
          </a:prstGeom>
          <a:noFill/>
          <a:ln>
            <a:noFill/>
          </a:ln>
        </p:spPr>
        <p:txBody>
          <a:bodyPr wrap="square" lIns="19050" tIns="19050" rIns="19050" bIns="19050" anchor="ctr" anchorCtr="0">
            <a:noAutofit/>
          </a:bodyPr>
          <a:lstStyle/>
          <a:p>
            <a:pPr marL="0" marR="0" lvl="0" indent="-38100" algn="ctr" rtl="0">
              <a:lnSpc>
                <a:spcPct val="100000"/>
              </a:lnSpc>
              <a:spcBef>
                <a:spcPts val="0"/>
              </a:spcBef>
              <a:spcAft>
                <a:spcPts val="0"/>
              </a:spcAft>
              <a:buClr>
                <a:srgbClr val="000000"/>
              </a:buClr>
              <a:buSzPct val="100000"/>
              <a:buFont typeface="Helvetica Neue Light"/>
              <a:buNone/>
            </a:pPr>
            <a:r>
              <a:rPr lang="en" sz="2400" b="1" i="0" u="none" strike="noStrike" cap="none">
                <a:solidFill>
                  <a:srgbClr val="000000"/>
                </a:solidFill>
                <a:latin typeface="Cera"/>
                <a:ea typeface="Helvetica Neue Light"/>
                <a:cs typeface="Helvetica Neue Light"/>
                <a:sym typeface="Helvetica Neue Light"/>
              </a:rPr>
              <a:t>NO</a:t>
            </a:r>
          </a:p>
        </p:txBody>
      </p:sp>
      <p:pic>
        <p:nvPicPr>
          <p:cNvPr id="63" name="Image" descr="Image">
            <a:extLst>
              <a:ext uri="{FF2B5EF4-FFF2-40B4-BE49-F238E27FC236}">
                <a16:creationId xmlns:a16="http://schemas.microsoft.com/office/drawing/2014/main" id="{C9A2F472-EB1C-499C-B81E-8186D7E31F9F}"/>
              </a:ext>
            </a:extLst>
          </p:cNvPr>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Tree>
    <p:extLst>
      <p:ext uri="{BB962C8B-B14F-4D97-AF65-F5344CB8AC3E}">
        <p14:creationId xmlns:p14="http://schemas.microsoft.com/office/powerpoint/2010/main" val="159672788"/>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475E640F-6C35-49DE-B6D1-D658EA421612}"/>
              </a:ext>
            </a:extLst>
          </p:cNvPr>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pic>
        <p:nvPicPr>
          <p:cNvPr id="3" name="Εικόνα 2">
            <a:extLst>
              <a:ext uri="{FF2B5EF4-FFF2-40B4-BE49-F238E27FC236}">
                <a16:creationId xmlns:a16="http://schemas.microsoft.com/office/drawing/2014/main" id="{3787BA5E-B4F3-4956-93B7-27201C2F52DB}"/>
              </a:ext>
            </a:extLst>
          </p:cNvPr>
          <p:cNvPicPr>
            <a:picLocks noChangeAspect="1"/>
          </p:cNvPicPr>
          <p:nvPr/>
        </p:nvPicPr>
        <p:blipFill rotWithShape="1">
          <a:blip r:embed="rId3">
            <a:extLst>
              <a:ext uri="{28A0092B-C50C-407E-A947-70E740481C1C}">
                <a14:useLocalDpi xmlns:a14="http://schemas.microsoft.com/office/drawing/2010/main" val="0"/>
              </a:ext>
            </a:extLst>
          </a:blip>
          <a:srcRect l="1" t="1341" r="615" b="3650"/>
          <a:stretch/>
        </p:blipFill>
        <p:spPr>
          <a:xfrm>
            <a:off x="508000" y="981306"/>
            <a:ext cx="10063355" cy="12226695"/>
          </a:xfrm>
          <a:prstGeom prst="rect">
            <a:avLst/>
          </a:prstGeom>
        </p:spPr>
      </p:pic>
      <p:pic>
        <p:nvPicPr>
          <p:cNvPr id="6" name="Εικόνα 5">
            <a:extLst>
              <a:ext uri="{FF2B5EF4-FFF2-40B4-BE49-F238E27FC236}">
                <a16:creationId xmlns:a16="http://schemas.microsoft.com/office/drawing/2014/main" id="{232D4C7C-C007-4A1E-859F-2506CB1E8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64554" y="1238251"/>
            <a:ext cx="9547125" cy="11786966"/>
          </a:xfrm>
          <a:prstGeom prst="rect">
            <a:avLst/>
          </a:prstGeom>
        </p:spPr>
      </p:pic>
    </p:spTree>
    <p:extLst>
      <p:ext uri="{BB962C8B-B14F-4D97-AF65-F5344CB8AC3E}">
        <p14:creationId xmlns:p14="http://schemas.microsoft.com/office/powerpoint/2010/main" val="251388621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3">
            <a:extLst>
              <a:ext uri="{FF2B5EF4-FFF2-40B4-BE49-F238E27FC236}">
                <a16:creationId xmlns:a16="http://schemas.microsoft.com/office/drawing/2014/main" id="{CCC0EDDA-B9B4-48BE-A0CF-4188D3E4176B}"/>
              </a:ext>
            </a:extLst>
          </p:cNvPr>
          <p:cNvSpPr/>
          <p:nvPr/>
        </p:nvSpPr>
        <p:spPr>
          <a:xfrm>
            <a:off x="474135" y="287638"/>
            <a:ext cx="15527866" cy="1630003"/>
          </a:xfrm>
          <a:prstGeom prst="rect">
            <a:avLst/>
          </a:prstGeom>
          <a:noFill/>
          <a:ln>
            <a:noFill/>
          </a:ln>
        </p:spPr>
        <p:txBody>
          <a:bodyPr wrap="square" lIns="19050" tIns="19050" rIns="19050" bIns="19050" anchor="ctr" anchorCtr="0">
            <a:noAutofit/>
          </a:bodyPr>
          <a:lstStyle/>
          <a:p>
            <a:pPr marL="0" marR="0" lvl="0" indent="-165100" algn="l" rtl="0">
              <a:lnSpc>
                <a:spcPct val="90000"/>
              </a:lnSpc>
              <a:spcBef>
                <a:spcPts val="0"/>
              </a:spcBef>
              <a:spcAft>
                <a:spcPts val="0"/>
              </a:spcAft>
              <a:buClr>
                <a:schemeClr val="dk1"/>
              </a:buClr>
              <a:buSzPct val="100000"/>
              <a:buFont typeface="Arial"/>
              <a:buNone/>
            </a:pPr>
            <a:r>
              <a:rPr lang="en" sz="5200" b="0" i="0" u="none" strike="noStrike" cap="none" dirty="0">
                <a:solidFill>
                  <a:schemeClr val="dk1"/>
                </a:solidFill>
                <a:latin typeface="Cera PRO Black" panose="00000A00000000000000" pitchFamily="2" charset="0"/>
                <a:ea typeface="Arial"/>
                <a:cs typeface="Arial"/>
                <a:sym typeface="Arial"/>
              </a:rPr>
              <a:t>Category B. Medium Value Contacts [MVC]</a:t>
            </a:r>
          </a:p>
        </p:txBody>
      </p:sp>
      <p:grpSp>
        <p:nvGrpSpPr>
          <p:cNvPr id="25" name="Ομάδα 24">
            <a:extLst>
              <a:ext uri="{FF2B5EF4-FFF2-40B4-BE49-F238E27FC236}">
                <a16:creationId xmlns:a16="http://schemas.microsoft.com/office/drawing/2014/main" id="{08C81A4D-E840-4638-8C89-D5A7227C2AEC}"/>
              </a:ext>
            </a:extLst>
          </p:cNvPr>
          <p:cNvGrpSpPr/>
          <p:nvPr/>
        </p:nvGrpSpPr>
        <p:grpSpPr>
          <a:xfrm>
            <a:off x="4319503" y="3524766"/>
            <a:ext cx="15744994" cy="9555515"/>
            <a:chOff x="4930020" y="2743716"/>
            <a:chExt cx="15744994" cy="9555515"/>
          </a:xfrm>
        </p:grpSpPr>
        <p:sp>
          <p:nvSpPr>
            <p:cNvPr id="8" name="Shape 894">
              <a:extLst>
                <a:ext uri="{FF2B5EF4-FFF2-40B4-BE49-F238E27FC236}">
                  <a16:creationId xmlns:a16="http://schemas.microsoft.com/office/drawing/2014/main" id="{AA92E1A3-FC43-4C32-9293-9776E1050FB8}"/>
                </a:ext>
              </a:extLst>
            </p:cNvPr>
            <p:cNvSpPr txBox="1"/>
            <p:nvPr/>
          </p:nvSpPr>
          <p:spPr>
            <a:xfrm>
              <a:off x="5946846" y="8826476"/>
              <a:ext cx="3842933" cy="818261"/>
            </a:xfrm>
            <a:prstGeom prst="rect">
              <a:avLst/>
            </a:prstGeom>
            <a:noFill/>
            <a:ln>
              <a:noFill/>
            </a:ln>
          </p:spPr>
          <p:txBody>
            <a:bodyPr wrap="square" lIns="19050" tIns="19050" rIns="19050" bIns="19050" anchor="ctr" anchorCtr="0">
              <a:noAutofit/>
            </a:bodyPr>
            <a:lstStyle/>
            <a:p>
              <a:pPr marL="0" marR="0" lvl="0" indent="-107950" algn="l" rtl="0">
                <a:lnSpc>
                  <a:spcPct val="100000"/>
                </a:lnSpc>
                <a:spcBef>
                  <a:spcPts val="0"/>
                </a:spcBef>
                <a:spcAft>
                  <a:spcPts val="0"/>
                </a:spcAft>
                <a:buClr>
                  <a:srgbClr val="222222"/>
                </a:buClr>
                <a:buSzPct val="100000"/>
                <a:buFont typeface="Arial"/>
                <a:buNone/>
              </a:pPr>
              <a:r>
                <a:rPr lang="en" sz="3200" b="1" i="0" u="sng" strike="noStrike" cap="none" dirty="0">
                  <a:solidFill>
                    <a:srgbClr val="222222"/>
                  </a:solidFill>
                  <a:latin typeface="Cera PRO Black" panose="00000A00000000000000" pitchFamily="2" charset="0"/>
                  <a:ea typeface="Arial"/>
                  <a:cs typeface="Arial"/>
                  <a:sym typeface="Arial"/>
                </a:rPr>
                <a:t>Goal</a:t>
              </a:r>
              <a:r>
                <a:rPr lang="en" sz="3200" b="1" i="0" u="none" strike="noStrike" cap="none" dirty="0">
                  <a:solidFill>
                    <a:srgbClr val="222222"/>
                  </a:solidFill>
                  <a:latin typeface="Cera PRO Black" panose="00000A00000000000000" pitchFamily="2" charset="0"/>
                  <a:ea typeface="Arial"/>
                  <a:cs typeface="Arial"/>
                  <a:sym typeface="Arial"/>
                </a:rPr>
                <a:t>: </a:t>
              </a:r>
              <a:r>
                <a:rPr lang="en" sz="3200" b="0" i="0" u="none" strike="noStrike" cap="none" dirty="0">
                  <a:solidFill>
                    <a:srgbClr val="222222"/>
                  </a:solidFill>
                  <a:latin typeface="Cera PRO Black" panose="00000A00000000000000" pitchFamily="2" charset="0"/>
                  <a:ea typeface="Arial"/>
                  <a:cs typeface="Arial"/>
                  <a:sym typeface="Arial"/>
                </a:rPr>
                <a:t>Visit our site</a:t>
              </a:r>
            </a:p>
          </p:txBody>
        </p:sp>
        <p:sp>
          <p:nvSpPr>
            <p:cNvPr id="12" name="Ορθογώνιο 11">
              <a:extLst>
                <a:ext uri="{FF2B5EF4-FFF2-40B4-BE49-F238E27FC236}">
                  <a16:creationId xmlns:a16="http://schemas.microsoft.com/office/drawing/2014/main" id="{BFBF764A-587C-4A06-8CC6-5AA87C4D36AC}"/>
                </a:ext>
              </a:extLst>
            </p:cNvPr>
            <p:cNvSpPr/>
            <p:nvPr/>
          </p:nvSpPr>
          <p:spPr>
            <a:xfrm>
              <a:off x="13186719" y="8943218"/>
              <a:ext cx="7488295" cy="584775"/>
            </a:xfrm>
            <a:prstGeom prst="rect">
              <a:avLst/>
            </a:prstGeom>
          </p:spPr>
          <p:txBody>
            <a:bodyPr wrap="square">
              <a:spAutoFit/>
            </a:bodyPr>
            <a:lstStyle/>
            <a:p>
              <a:pPr lvl="0" indent="-107950" algn="l">
                <a:buClr>
                  <a:srgbClr val="222222"/>
                </a:buClr>
                <a:buSzPct val="100000"/>
              </a:pPr>
              <a:r>
                <a:rPr lang="en" sz="3200" u="sng" dirty="0">
                  <a:solidFill>
                    <a:srgbClr val="222222"/>
                  </a:solidFill>
                  <a:latin typeface="Cera PRO Black" panose="00000A00000000000000" pitchFamily="2" charset="0"/>
                  <a:ea typeface="Arial"/>
                  <a:cs typeface="Arial"/>
                  <a:sym typeface="Arial"/>
                </a:rPr>
                <a:t>Goal</a:t>
              </a:r>
              <a:r>
                <a:rPr lang="en" sz="3200" dirty="0">
                  <a:solidFill>
                    <a:srgbClr val="222222"/>
                  </a:solidFill>
                  <a:latin typeface="Cera PRO Black" panose="00000A00000000000000" pitchFamily="2" charset="0"/>
                  <a:ea typeface="Arial"/>
                  <a:cs typeface="Arial"/>
                  <a:sym typeface="Arial"/>
                </a:rPr>
                <a:t>: </a:t>
              </a:r>
              <a:r>
                <a:rPr lang="en" sz="3200" b="0" dirty="0">
                  <a:solidFill>
                    <a:srgbClr val="222222"/>
                  </a:solidFill>
                  <a:latin typeface="Cera PRO Black" panose="00000A00000000000000" pitchFamily="2" charset="0"/>
                  <a:ea typeface="Arial"/>
                  <a:cs typeface="Arial"/>
                  <a:sym typeface="Arial"/>
                </a:rPr>
                <a:t>Buy product of this category </a:t>
              </a:r>
            </a:p>
          </p:txBody>
        </p:sp>
        <p:sp>
          <p:nvSpPr>
            <p:cNvPr id="50" name="Shape 411">
              <a:extLst>
                <a:ext uri="{FF2B5EF4-FFF2-40B4-BE49-F238E27FC236}">
                  <a16:creationId xmlns:a16="http://schemas.microsoft.com/office/drawing/2014/main" id="{289C0EB2-1A1B-41CD-83FD-F775F45CE1E9}"/>
                </a:ext>
              </a:extLst>
            </p:cNvPr>
            <p:cNvSpPr/>
            <p:nvPr/>
          </p:nvSpPr>
          <p:spPr>
            <a:xfrm>
              <a:off x="7391180" y="10996226"/>
              <a:ext cx="1312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51" name="Shape 415">
              <a:extLst>
                <a:ext uri="{FF2B5EF4-FFF2-40B4-BE49-F238E27FC236}">
                  <a16:creationId xmlns:a16="http://schemas.microsoft.com/office/drawing/2014/main" id="{AFD8B9BA-8C43-4F03-B0A6-39AC43A7C6C2}"/>
                </a:ext>
              </a:extLst>
            </p:cNvPr>
            <p:cNvSpPr/>
            <p:nvPr/>
          </p:nvSpPr>
          <p:spPr>
            <a:xfrm>
              <a:off x="7473908" y="10442231"/>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52" name="Shape 416">
              <a:extLst>
                <a:ext uri="{FF2B5EF4-FFF2-40B4-BE49-F238E27FC236}">
                  <a16:creationId xmlns:a16="http://schemas.microsoft.com/office/drawing/2014/main" id="{E60A7DF7-3B27-4FDE-9878-52CD983096AE}"/>
                </a:ext>
              </a:extLst>
            </p:cNvPr>
            <p:cNvCxnSpPr>
              <a:cxnSpLocks/>
            </p:cNvCxnSpPr>
            <p:nvPr/>
          </p:nvCxnSpPr>
          <p:spPr>
            <a:xfrm>
              <a:off x="7928527" y="10622242"/>
              <a:ext cx="0" cy="124800"/>
            </a:xfrm>
            <a:prstGeom prst="straightConnector1">
              <a:avLst/>
            </a:prstGeom>
            <a:noFill/>
            <a:ln w="9525" cap="flat" cmpd="sng">
              <a:solidFill>
                <a:schemeClr val="dk1"/>
              </a:solidFill>
              <a:prstDash val="solid"/>
              <a:round/>
              <a:headEnd type="none" w="med" len="med"/>
              <a:tailEnd type="none" w="med" len="med"/>
            </a:ln>
          </p:spPr>
        </p:cxnSp>
        <p:sp>
          <p:nvSpPr>
            <p:cNvPr id="53" name="Shape 417">
              <a:extLst>
                <a:ext uri="{FF2B5EF4-FFF2-40B4-BE49-F238E27FC236}">
                  <a16:creationId xmlns:a16="http://schemas.microsoft.com/office/drawing/2014/main" id="{40519BFF-E59C-4FAC-922B-205A91DB971E}"/>
                </a:ext>
              </a:extLst>
            </p:cNvPr>
            <p:cNvSpPr/>
            <p:nvPr/>
          </p:nvSpPr>
          <p:spPr>
            <a:xfrm>
              <a:off x="7473919" y="1073830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54" name="Shape 418">
              <a:extLst>
                <a:ext uri="{FF2B5EF4-FFF2-40B4-BE49-F238E27FC236}">
                  <a16:creationId xmlns:a16="http://schemas.microsoft.com/office/drawing/2014/main" id="{E24B745F-3D73-4B95-86F8-D2BB29ABB9B5}"/>
                </a:ext>
              </a:extLst>
            </p:cNvPr>
            <p:cNvCxnSpPr>
              <a:cxnSpLocks/>
            </p:cNvCxnSpPr>
            <p:nvPr/>
          </p:nvCxnSpPr>
          <p:spPr>
            <a:xfrm>
              <a:off x="8283612" y="10927722"/>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5" name="Shape 419">
              <a:extLst>
                <a:ext uri="{FF2B5EF4-FFF2-40B4-BE49-F238E27FC236}">
                  <a16:creationId xmlns:a16="http://schemas.microsoft.com/office/drawing/2014/main" id="{6C9BD960-98DA-4DD4-AB6A-7D9FC5D8FDC2}"/>
                </a:ext>
              </a:extLst>
            </p:cNvPr>
            <p:cNvCxnSpPr>
              <a:cxnSpLocks/>
            </p:cNvCxnSpPr>
            <p:nvPr/>
          </p:nvCxnSpPr>
          <p:spPr>
            <a:xfrm>
              <a:off x="7605543" y="10923090"/>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6" name="Shape 420">
              <a:extLst>
                <a:ext uri="{FF2B5EF4-FFF2-40B4-BE49-F238E27FC236}">
                  <a16:creationId xmlns:a16="http://schemas.microsoft.com/office/drawing/2014/main" id="{F43B5215-73C1-49CB-A284-C831A164DDE7}"/>
                </a:ext>
              </a:extLst>
            </p:cNvPr>
            <p:cNvCxnSpPr>
              <a:cxnSpLocks/>
            </p:cNvCxnSpPr>
            <p:nvPr/>
          </p:nvCxnSpPr>
          <p:spPr>
            <a:xfrm rot="10800000">
              <a:off x="8288332" y="11051343"/>
              <a:ext cx="299200" cy="0"/>
            </a:xfrm>
            <a:prstGeom prst="straightConnector1">
              <a:avLst/>
            </a:prstGeom>
            <a:noFill/>
            <a:ln w="9525" cap="flat" cmpd="sng">
              <a:solidFill>
                <a:schemeClr val="dk1"/>
              </a:solidFill>
              <a:prstDash val="solid"/>
              <a:round/>
              <a:headEnd type="none" w="med" len="med"/>
              <a:tailEnd type="none" w="med" len="med"/>
            </a:ln>
          </p:spPr>
        </p:cxnSp>
        <p:cxnSp>
          <p:nvCxnSpPr>
            <p:cNvPr id="57" name="Shape 421">
              <a:extLst>
                <a:ext uri="{FF2B5EF4-FFF2-40B4-BE49-F238E27FC236}">
                  <a16:creationId xmlns:a16="http://schemas.microsoft.com/office/drawing/2014/main" id="{488E709A-B037-45D0-8824-01B0F8648F88}"/>
                </a:ext>
              </a:extLst>
            </p:cNvPr>
            <p:cNvCxnSpPr>
              <a:cxnSpLocks/>
            </p:cNvCxnSpPr>
            <p:nvPr/>
          </p:nvCxnSpPr>
          <p:spPr>
            <a:xfrm rot="10800000">
              <a:off x="7306343" y="11047735"/>
              <a:ext cx="299200" cy="0"/>
            </a:xfrm>
            <a:prstGeom prst="straightConnector1">
              <a:avLst/>
            </a:prstGeom>
            <a:noFill/>
            <a:ln w="9525" cap="flat" cmpd="sng">
              <a:solidFill>
                <a:schemeClr val="dk1"/>
              </a:solidFill>
              <a:prstDash val="solid"/>
              <a:round/>
              <a:headEnd type="none" w="med" len="med"/>
              <a:tailEnd type="none" w="med" len="med"/>
            </a:ln>
          </p:spPr>
        </p:cxnSp>
        <p:cxnSp>
          <p:nvCxnSpPr>
            <p:cNvPr id="58" name="Shape 422">
              <a:extLst>
                <a:ext uri="{FF2B5EF4-FFF2-40B4-BE49-F238E27FC236}">
                  <a16:creationId xmlns:a16="http://schemas.microsoft.com/office/drawing/2014/main" id="{F72CA13D-1D74-46D9-8B59-FE5F3B58E727}"/>
                </a:ext>
              </a:extLst>
            </p:cNvPr>
            <p:cNvCxnSpPr>
              <a:cxnSpLocks/>
            </p:cNvCxnSpPr>
            <p:nvPr/>
          </p:nvCxnSpPr>
          <p:spPr>
            <a:xfrm>
              <a:off x="7307521" y="11047735"/>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9" name="Shape 423">
              <a:extLst>
                <a:ext uri="{FF2B5EF4-FFF2-40B4-BE49-F238E27FC236}">
                  <a16:creationId xmlns:a16="http://schemas.microsoft.com/office/drawing/2014/main" id="{E5DFEFE5-DF2A-4314-81A1-02CA9F95552B}"/>
                </a:ext>
              </a:extLst>
            </p:cNvPr>
            <p:cNvCxnSpPr>
              <a:cxnSpLocks/>
            </p:cNvCxnSpPr>
            <p:nvPr/>
          </p:nvCxnSpPr>
          <p:spPr>
            <a:xfrm>
              <a:off x="8581207" y="11052367"/>
              <a:ext cx="0" cy="124800"/>
            </a:xfrm>
            <a:prstGeom prst="straightConnector1">
              <a:avLst/>
            </a:prstGeom>
            <a:noFill/>
            <a:ln w="9525" cap="flat" cmpd="sng">
              <a:solidFill>
                <a:schemeClr val="dk1"/>
              </a:solidFill>
              <a:prstDash val="solid"/>
              <a:round/>
              <a:headEnd type="none" w="med" len="med"/>
              <a:tailEnd type="none" w="med" len="med"/>
            </a:ln>
          </p:spPr>
        </p:cxnSp>
        <p:sp>
          <p:nvSpPr>
            <p:cNvPr id="60" name="Shape 424">
              <a:extLst>
                <a:ext uri="{FF2B5EF4-FFF2-40B4-BE49-F238E27FC236}">
                  <a16:creationId xmlns:a16="http://schemas.microsoft.com/office/drawing/2014/main" id="{082F051A-5AB2-4993-B932-517F5F770F37}"/>
                </a:ext>
              </a:extLst>
            </p:cNvPr>
            <p:cNvSpPr/>
            <p:nvPr/>
          </p:nvSpPr>
          <p:spPr>
            <a:xfrm>
              <a:off x="6890956" y="11164095"/>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61" name="Shape 425">
              <a:extLst>
                <a:ext uri="{FF2B5EF4-FFF2-40B4-BE49-F238E27FC236}">
                  <a16:creationId xmlns:a16="http://schemas.microsoft.com/office/drawing/2014/main" id="{D2EECFE7-B28A-40BB-858B-4F5B9AB710A5}"/>
                </a:ext>
              </a:extLst>
            </p:cNvPr>
            <p:cNvCxnSpPr>
              <a:cxnSpLocks/>
            </p:cNvCxnSpPr>
            <p:nvPr/>
          </p:nvCxnSpPr>
          <p:spPr>
            <a:xfrm>
              <a:off x="7306852" y="11344106"/>
              <a:ext cx="0" cy="124800"/>
            </a:xfrm>
            <a:prstGeom prst="straightConnector1">
              <a:avLst/>
            </a:prstGeom>
            <a:noFill/>
            <a:ln w="9525" cap="flat" cmpd="sng">
              <a:solidFill>
                <a:schemeClr val="dk1"/>
              </a:solidFill>
              <a:prstDash val="solid"/>
              <a:round/>
              <a:headEnd type="none" w="med" len="med"/>
              <a:tailEnd type="none" w="med" len="med"/>
            </a:ln>
          </p:spPr>
        </p:cxnSp>
        <p:sp>
          <p:nvSpPr>
            <p:cNvPr id="62" name="Shape 426">
              <a:extLst>
                <a:ext uri="{FF2B5EF4-FFF2-40B4-BE49-F238E27FC236}">
                  <a16:creationId xmlns:a16="http://schemas.microsoft.com/office/drawing/2014/main" id="{DA717B3C-70CD-4DBA-9BC5-D21CA39A35DC}"/>
                </a:ext>
              </a:extLst>
            </p:cNvPr>
            <p:cNvSpPr/>
            <p:nvPr/>
          </p:nvSpPr>
          <p:spPr>
            <a:xfrm>
              <a:off x="6894844" y="1146345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63" name="Shape 427">
              <a:extLst>
                <a:ext uri="{FF2B5EF4-FFF2-40B4-BE49-F238E27FC236}">
                  <a16:creationId xmlns:a16="http://schemas.microsoft.com/office/drawing/2014/main" id="{D0021E05-87A1-417D-9C0D-03083716CB08}"/>
                </a:ext>
              </a:extLst>
            </p:cNvPr>
            <p:cNvCxnSpPr>
              <a:cxnSpLocks/>
            </p:cNvCxnSpPr>
            <p:nvPr/>
          </p:nvCxnSpPr>
          <p:spPr>
            <a:xfrm>
              <a:off x="7022591" y="11643466"/>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4" name="Shape 428">
              <a:extLst>
                <a:ext uri="{FF2B5EF4-FFF2-40B4-BE49-F238E27FC236}">
                  <a16:creationId xmlns:a16="http://schemas.microsoft.com/office/drawing/2014/main" id="{6FC0437B-AA5B-4BCD-AB9B-D3CAA52A3BC4}"/>
                </a:ext>
              </a:extLst>
            </p:cNvPr>
            <p:cNvCxnSpPr>
              <a:cxnSpLocks/>
            </p:cNvCxnSpPr>
            <p:nvPr/>
          </p:nvCxnSpPr>
          <p:spPr>
            <a:xfrm rot="10800000">
              <a:off x="6721201" y="11768111"/>
              <a:ext cx="299200" cy="0"/>
            </a:xfrm>
            <a:prstGeom prst="straightConnector1">
              <a:avLst/>
            </a:prstGeom>
            <a:noFill/>
            <a:ln w="9525" cap="flat" cmpd="sng">
              <a:solidFill>
                <a:schemeClr val="dk1"/>
              </a:solidFill>
              <a:prstDash val="solid"/>
              <a:round/>
              <a:headEnd type="none" w="med" len="med"/>
              <a:tailEnd type="none" w="med" len="med"/>
            </a:ln>
          </p:spPr>
        </p:cxnSp>
        <p:cxnSp>
          <p:nvCxnSpPr>
            <p:cNvPr id="65" name="Shape 429">
              <a:extLst>
                <a:ext uri="{FF2B5EF4-FFF2-40B4-BE49-F238E27FC236}">
                  <a16:creationId xmlns:a16="http://schemas.microsoft.com/office/drawing/2014/main" id="{43AB4045-A680-4044-B2B8-627F8F395906}"/>
                </a:ext>
              </a:extLst>
            </p:cNvPr>
            <p:cNvCxnSpPr>
              <a:cxnSpLocks/>
            </p:cNvCxnSpPr>
            <p:nvPr/>
          </p:nvCxnSpPr>
          <p:spPr>
            <a:xfrm>
              <a:off x="6721713" y="11772271"/>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6" name="Shape 430">
              <a:extLst>
                <a:ext uri="{FF2B5EF4-FFF2-40B4-BE49-F238E27FC236}">
                  <a16:creationId xmlns:a16="http://schemas.microsoft.com/office/drawing/2014/main" id="{F7496EF8-7B6E-46BB-8378-AB5E9C2D76E0}"/>
                </a:ext>
              </a:extLst>
            </p:cNvPr>
            <p:cNvCxnSpPr>
              <a:cxnSpLocks/>
            </p:cNvCxnSpPr>
            <p:nvPr/>
          </p:nvCxnSpPr>
          <p:spPr>
            <a:xfrm>
              <a:off x="7456199" y="11643466"/>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7" name="Shape 431">
              <a:extLst>
                <a:ext uri="{FF2B5EF4-FFF2-40B4-BE49-F238E27FC236}">
                  <a16:creationId xmlns:a16="http://schemas.microsoft.com/office/drawing/2014/main" id="{0E997926-4525-4F20-8D9F-8B1CD49FD1C5}"/>
                </a:ext>
              </a:extLst>
            </p:cNvPr>
            <p:cNvCxnSpPr>
              <a:cxnSpLocks/>
            </p:cNvCxnSpPr>
            <p:nvPr/>
          </p:nvCxnSpPr>
          <p:spPr>
            <a:xfrm rot="10800000">
              <a:off x="7455687" y="11768111"/>
              <a:ext cx="299200" cy="0"/>
            </a:xfrm>
            <a:prstGeom prst="straightConnector1">
              <a:avLst/>
            </a:prstGeom>
            <a:noFill/>
            <a:ln w="9525" cap="flat" cmpd="sng">
              <a:solidFill>
                <a:schemeClr val="dk1"/>
              </a:solidFill>
              <a:prstDash val="solid"/>
              <a:round/>
              <a:headEnd type="none" w="med" len="med"/>
              <a:tailEnd type="none" w="med" len="med"/>
            </a:ln>
          </p:spPr>
        </p:cxnSp>
        <p:cxnSp>
          <p:nvCxnSpPr>
            <p:cNvPr id="68" name="Shape 432">
              <a:extLst>
                <a:ext uri="{FF2B5EF4-FFF2-40B4-BE49-F238E27FC236}">
                  <a16:creationId xmlns:a16="http://schemas.microsoft.com/office/drawing/2014/main" id="{B9359816-AF98-48B6-81E8-923A0FB18D03}"/>
                </a:ext>
              </a:extLst>
            </p:cNvPr>
            <p:cNvCxnSpPr>
              <a:cxnSpLocks/>
            </p:cNvCxnSpPr>
            <p:nvPr/>
          </p:nvCxnSpPr>
          <p:spPr>
            <a:xfrm>
              <a:off x="7753793" y="11768111"/>
              <a:ext cx="0" cy="124800"/>
            </a:xfrm>
            <a:prstGeom prst="straightConnector1">
              <a:avLst/>
            </a:prstGeom>
            <a:noFill/>
            <a:ln w="9525" cap="flat" cmpd="sng">
              <a:solidFill>
                <a:schemeClr val="dk1"/>
              </a:solidFill>
              <a:prstDash val="solid"/>
              <a:round/>
              <a:headEnd type="none" w="med" len="med"/>
              <a:tailEnd type="none" w="med" len="med"/>
            </a:ln>
          </p:spPr>
        </p:cxnSp>
        <p:sp>
          <p:nvSpPr>
            <p:cNvPr id="69" name="Shape 433">
              <a:extLst>
                <a:ext uri="{FF2B5EF4-FFF2-40B4-BE49-F238E27FC236}">
                  <a16:creationId xmlns:a16="http://schemas.microsoft.com/office/drawing/2014/main" id="{809A63BA-877F-458A-B652-955D9ADF9308}"/>
                </a:ext>
              </a:extLst>
            </p:cNvPr>
            <p:cNvSpPr txBox="1"/>
            <p:nvPr/>
          </p:nvSpPr>
          <p:spPr>
            <a:xfrm>
              <a:off x="7699567" y="10448725"/>
              <a:ext cx="526400" cy="156000"/>
            </a:xfrm>
            <a:prstGeom prst="rect">
              <a:avLst/>
            </a:prstGeom>
            <a:noFill/>
            <a:ln>
              <a:noFill/>
            </a:ln>
          </p:spPr>
          <p:txBody>
            <a:bodyPr wrap="square" lIns="50800" tIns="50800" rIns="50800" bIns="50800" anchor="ctr" anchorCtr="0">
              <a:noAutofit/>
            </a:bodyPr>
            <a:lstStyle/>
            <a:p>
              <a:pPr indent="-101601">
                <a:buClr>
                  <a:srgbClr val="000000"/>
                </a:buClr>
                <a:buSzPct val="120000"/>
              </a:pPr>
              <a:endParaRPr sz="3200">
                <a:solidFill>
                  <a:srgbClr val="008000"/>
                </a:solidFill>
                <a:latin typeface="Cera PRO Black" panose="00000A00000000000000" pitchFamily="2" charset="0"/>
                <a:ea typeface="Arial"/>
                <a:cs typeface="Arial"/>
                <a:sym typeface="Arial"/>
              </a:endParaRPr>
            </a:p>
          </p:txBody>
        </p:sp>
        <p:sp>
          <p:nvSpPr>
            <p:cNvPr id="70" name="Shape 434">
              <a:extLst>
                <a:ext uri="{FF2B5EF4-FFF2-40B4-BE49-F238E27FC236}">
                  <a16:creationId xmlns:a16="http://schemas.microsoft.com/office/drawing/2014/main" id="{A50AFA58-BEE8-4E00-9434-EED47978E2E4}"/>
                </a:ext>
              </a:extLst>
            </p:cNvPr>
            <p:cNvSpPr txBox="1"/>
            <p:nvPr/>
          </p:nvSpPr>
          <p:spPr>
            <a:xfrm>
              <a:off x="7699567" y="10754431"/>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1" name="Shape 435">
              <a:extLst>
                <a:ext uri="{FF2B5EF4-FFF2-40B4-BE49-F238E27FC236}">
                  <a16:creationId xmlns:a16="http://schemas.microsoft.com/office/drawing/2014/main" id="{FF06B73F-7B68-4327-9EBE-2310505C8FD6}"/>
                </a:ext>
              </a:extLst>
            </p:cNvPr>
            <p:cNvSpPr/>
            <p:nvPr/>
          </p:nvSpPr>
          <p:spPr>
            <a:xfrm>
              <a:off x="8406791" y="11011061"/>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2" name="Shape 436">
              <a:extLst>
                <a:ext uri="{FF2B5EF4-FFF2-40B4-BE49-F238E27FC236}">
                  <a16:creationId xmlns:a16="http://schemas.microsoft.com/office/drawing/2014/main" id="{6FAC99BD-3A98-496D-BF55-E430E6C679E8}"/>
                </a:ext>
              </a:extLst>
            </p:cNvPr>
            <p:cNvSpPr txBox="1"/>
            <p:nvPr/>
          </p:nvSpPr>
          <p:spPr>
            <a:xfrm>
              <a:off x="7399436" y="11018314"/>
              <a:ext cx="148800" cy="64000"/>
            </a:xfrm>
            <a:prstGeom prst="rect">
              <a:avLst/>
            </a:prstGeom>
            <a:noFill/>
            <a:ln>
              <a:noFill/>
            </a:ln>
          </p:spPr>
          <p:txBody>
            <a:bodyPr wrap="square" lIns="50800" tIns="50800" rIns="50800" bIns="50800" anchor="ctr" anchorCtr="0">
              <a:noAutofit/>
            </a:bodyPr>
            <a:lstStyle/>
            <a:p>
              <a:pPr indent="-101601" algn="l">
                <a:buClr>
                  <a:srgbClr val="000000"/>
                </a:buClr>
                <a:buSzPct val="100000"/>
              </a:pPr>
              <a:r>
                <a:rPr lang="en" sz="3200" dirty="0">
                  <a:latin typeface="Cera PRO Black" panose="00000A00000000000000" pitchFamily="2" charset="0"/>
                  <a:ea typeface="Helvetica Neue Light"/>
                  <a:cs typeface="Helvetica Neue Light"/>
                  <a:sym typeface="Helvetica Neue Light"/>
                </a:rPr>
                <a:t>O</a:t>
              </a:r>
            </a:p>
          </p:txBody>
        </p:sp>
        <p:sp>
          <p:nvSpPr>
            <p:cNvPr id="73" name="Shape 437">
              <a:extLst>
                <a:ext uri="{FF2B5EF4-FFF2-40B4-BE49-F238E27FC236}">
                  <a16:creationId xmlns:a16="http://schemas.microsoft.com/office/drawing/2014/main" id="{7204B118-F52D-4DA7-8A3A-1DC48D24DDFA}"/>
                </a:ext>
              </a:extLst>
            </p:cNvPr>
            <p:cNvSpPr/>
            <p:nvPr/>
          </p:nvSpPr>
          <p:spPr>
            <a:xfrm>
              <a:off x="8508177" y="11177013"/>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4" name="Shape 438">
              <a:extLst>
                <a:ext uri="{FF2B5EF4-FFF2-40B4-BE49-F238E27FC236}">
                  <a16:creationId xmlns:a16="http://schemas.microsoft.com/office/drawing/2014/main" id="{DE88C5D0-A880-433A-9E4D-CF5A9C0A287F}"/>
                </a:ext>
              </a:extLst>
            </p:cNvPr>
            <p:cNvSpPr txBox="1"/>
            <p:nvPr/>
          </p:nvSpPr>
          <p:spPr>
            <a:xfrm>
              <a:off x="7053959" y="11182517"/>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5" name="Shape 439">
              <a:extLst>
                <a:ext uri="{FF2B5EF4-FFF2-40B4-BE49-F238E27FC236}">
                  <a16:creationId xmlns:a16="http://schemas.microsoft.com/office/drawing/2014/main" id="{49D09525-36D0-49A0-80E5-D7A47CA28588}"/>
                </a:ext>
              </a:extLst>
            </p:cNvPr>
            <p:cNvSpPr txBox="1"/>
            <p:nvPr/>
          </p:nvSpPr>
          <p:spPr>
            <a:xfrm>
              <a:off x="7055943" y="11459965"/>
              <a:ext cx="526400" cy="1888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6" name="Shape 440">
              <a:extLst>
                <a:ext uri="{FF2B5EF4-FFF2-40B4-BE49-F238E27FC236}">
                  <a16:creationId xmlns:a16="http://schemas.microsoft.com/office/drawing/2014/main" id="{0FD4950B-C2E2-4A72-BFAF-E75D0EC232B3}"/>
                </a:ext>
              </a:extLst>
            </p:cNvPr>
            <p:cNvSpPr/>
            <p:nvPr/>
          </p:nvSpPr>
          <p:spPr>
            <a:xfrm>
              <a:off x="7658316" y="11892757"/>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7" name="Shape 441">
              <a:extLst>
                <a:ext uri="{FF2B5EF4-FFF2-40B4-BE49-F238E27FC236}">
                  <a16:creationId xmlns:a16="http://schemas.microsoft.com/office/drawing/2014/main" id="{94A972F8-4AF4-44C3-B71C-54DD263147CC}"/>
                </a:ext>
              </a:extLst>
            </p:cNvPr>
            <p:cNvSpPr txBox="1"/>
            <p:nvPr/>
          </p:nvSpPr>
          <p:spPr>
            <a:xfrm>
              <a:off x="7686143" y="11922994"/>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78" name="Shape 442">
              <a:extLst>
                <a:ext uri="{FF2B5EF4-FFF2-40B4-BE49-F238E27FC236}">
                  <a16:creationId xmlns:a16="http://schemas.microsoft.com/office/drawing/2014/main" id="{8D045F42-2B20-40B9-8ACA-C6B549C3DE36}"/>
                </a:ext>
              </a:extLst>
            </p:cNvPr>
            <p:cNvSpPr/>
            <p:nvPr/>
          </p:nvSpPr>
          <p:spPr>
            <a:xfrm>
              <a:off x="7569028" y="11723109"/>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9" name="Shape 443">
              <a:extLst>
                <a:ext uri="{FF2B5EF4-FFF2-40B4-BE49-F238E27FC236}">
                  <a16:creationId xmlns:a16="http://schemas.microsoft.com/office/drawing/2014/main" id="{E3761BD6-32A9-477F-BD66-151FCEEB8DC2}"/>
                </a:ext>
              </a:extLst>
            </p:cNvPr>
            <p:cNvSpPr/>
            <p:nvPr/>
          </p:nvSpPr>
          <p:spPr>
            <a:xfrm>
              <a:off x="6825687" y="11718647"/>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0" name="Shape 444">
              <a:extLst>
                <a:ext uri="{FF2B5EF4-FFF2-40B4-BE49-F238E27FC236}">
                  <a16:creationId xmlns:a16="http://schemas.microsoft.com/office/drawing/2014/main" id="{AA3396BF-EBF7-4A1D-A0AB-48EABE006565}"/>
                </a:ext>
              </a:extLst>
            </p:cNvPr>
            <p:cNvSpPr/>
            <p:nvPr/>
          </p:nvSpPr>
          <p:spPr>
            <a:xfrm>
              <a:off x="6367721" y="11866575"/>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1" name="Shape 445">
              <a:extLst>
                <a:ext uri="{FF2B5EF4-FFF2-40B4-BE49-F238E27FC236}">
                  <a16:creationId xmlns:a16="http://schemas.microsoft.com/office/drawing/2014/main" id="{3172F7C9-0C61-4E0E-95F9-2CEBD0809396}"/>
                </a:ext>
              </a:extLst>
            </p:cNvPr>
            <p:cNvSpPr txBox="1"/>
            <p:nvPr/>
          </p:nvSpPr>
          <p:spPr>
            <a:xfrm>
              <a:off x="6523001" y="11881506"/>
              <a:ext cx="526400" cy="1504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cxnSp>
          <p:nvCxnSpPr>
            <p:cNvPr id="82" name="Shape 446">
              <a:extLst>
                <a:ext uri="{FF2B5EF4-FFF2-40B4-BE49-F238E27FC236}">
                  <a16:creationId xmlns:a16="http://schemas.microsoft.com/office/drawing/2014/main" id="{C71D3B35-B94E-4F70-A539-FDE7B03B709D}"/>
                </a:ext>
              </a:extLst>
            </p:cNvPr>
            <p:cNvCxnSpPr>
              <a:cxnSpLocks/>
            </p:cNvCxnSpPr>
            <p:nvPr/>
          </p:nvCxnSpPr>
          <p:spPr>
            <a:xfrm>
              <a:off x="6721713" y="12046586"/>
              <a:ext cx="0" cy="124800"/>
            </a:xfrm>
            <a:prstGeom prst="straightConnector1">
              <a:avLst/>
            </a:prstGeom>
            <a:noFill/>
            <a:ln w="9525" cap="flat" cmpd="sng">
              <a:solidFill>
                <a:schemeClr val="dk1"/>
              </a:solidFill>
              <a:prstDash val="solid"/>
              <a:round/>
              <a:headEnd type="none" w="med" len="med"/>
              <a:tailEnd type="none" w="med" len="med"/>
            </a:ln>
          </p:spPr>
        </p:cxnSp>
        <p:sp>
          <p:nvSpPr>
            <p:cNvPr id="83" name="Shape 447">
              <a:extLst>
                <a:ext uri="{FF2B5EF4-FFF2-40B4-BE49-F238E27FC236}">
                  <a16:creationId xmlns:a16="http://schemas.microsoft.com/office/drawing/2014/main" id="{2A30B1ED-0E1F-4C9A-8EE0-980E09FBD009}"/>
                </a:ext>
              </a:extLst>
            </p:cNvPr>
            <p:cNvSpPr/>
            <p:nvPr/>
          </p:nvSpPr>
          <p:spPr>
            <a:xfrm>
              <a:off x="6637020" y="12171231"/>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4" name="Shape 448">
              <a:extLst>
                <a:ext uri="{FF2B5EF4-FFF2-40B4-BE49-F238E27FC236}">
                  <a16:creationId xmlns:a16="http://schemas.microsoft.com/office/drawing/2014/main" id="{4FB1B376-37F1-4D2D-AE90-225B5CC06E2F}"/>
                </a:ext>
              </a:extLst>
            </p:cNvPr>
            <p:cNvSpPr txBox="1"/>
            <p:nvPr/>
          </p:nvSpPr>
          <p:spPr>
            <a:xfrm>
              <a:off x="6668108" y="12201469"/>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45" name="Circle">
              <a:extLst>
                <a:ext uri="{FF2B5EF4-FFF2-40B4-BE49-F238E27FC236}">
                  <a16:creationId xmlns:a16="http://schemas.microsoft.com/office/drawing/2014/main" id="{129D92E8-2FD9-4AB2-AF14-23F0036DB2AC}"/>
                </a:ext>
              </a:extLst>
            </p:cNvPr>
            <p:cNvSpPr/>
            <p:nvPr/>
          </p:nvSpPr>
          <p:spPr>
            <a:xfrm>
              <a:off x="13636577" y="2743716"/>
              <a:ext cx="5997014" cy="5911132"/>
            </a:xfrm>
            <a:prstGeom prst="ellipse">
              <a:avLst/>
            </a:prstGeom>
            <a:solidFill>
              <a:srgbClr val="11A2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46" name="Circle">
              <a:extLst>
                <a:ext uri="{FF2B5EF4-FFF2-40B4-BE49-F238E27FC236}">
                  <a16:creationId xmlns:a16="http://schemas.microsoft.com/office/drawing/2014/main" id="{3F5E9436-AED2-44FA-B84C-024AC973724E}"/>
                </a:ext>
              </a:extLst>
            </p:cNvPr>
            <p:cNvSpPr/>
            <p:nvPr/>
          </p:nvSpPr>
          <p:spPr>
            <a:xfrm>
              <a:off x="4930020" y="2761649"/>
              <a:ext cx="5997014" cy="5911132"/>
            </a:xfrm>
            <a:prstGeom prst="ellipse">
              <a:avLst/>
            </a:prstGeom>
            <a:solidFill>
              <a:schemeClr val="accent4">
                <a:lumMod val="75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 name="Ορθογώνιο 47">
              <a:extLst>
                <a:ext uri="{FF2B5EF4-FFF2-40B4-BE49-F238E27FC236}">
                  <a16:creationId xmlns:a16="http://schemas.microsoft.com/office/drawing/2014/main" id="{B44FC23C-4D69-4FCE-8E94-1BF7F01F10A2}"/>
                </a:ext>
              </a:extLst>
            </p:cNvPr>
            <p:cNvSpPr/>
            <p:nvPr/>
          </p:nvSpPr>
          <p:spPr>
            <a:xfrm>
              <a:off x="15258088" y="4976362"/>
              <a:ext cx="2929007" cy="908134"/>
            </a:xfrm>
            <a:prstGeom prst="rect">
              <a:avLst/>
            </a:prstGeom>
          </p:spPr>
          <p:txBody>
            <a:bodyPr wrap="none">
              <a:spAutoFit/>
            </a:bodyPr>
            <a:lstStyle/>
            <a:p>
              <a:pPr lvl="0" indent="-190500" algn="l">
                <a:lnSpc>
                  <a:spcPct val="120000"/>
                </a:lnSpc>
                <a:buClr>
                  <a:srgbClr val="222222"/>
                </a:buClr>
                <a:buSzPct val="100000"/>
              </a:pPr>
              <a:r>
                <a:rPr lang="pl-PL" sz="4800" dirty="0">
                  <a:solidFill>
                    <a:srgbClr val="222222"/>
                  </a:solidFill>
                  <a:latin typeface="Cera PRO Black" panose="00000A00000000000000" pitchFamily="2" charset="0"/>
                  <a:ea typeface="Arial"/>
                  <a:cs typeface="Arial"/>
                  <a:sym typeface="Arial"/>
                </a:rPr>
                <a:t>Buy More</a:t>
              </a:r>
              <a:endParaRPr lang="en" sz="4800" b="0" dirty="0">
                <a:solidFill>
                  <a:srgbClr val="222222"/>
                </a:solidFill>
                <a:latin typeface="Cera PRO Black" panose="00000A00000000000000" pitchFamily="2" charset="0"/>
                <a:ea typeface="Arial"/>
                <a:cs typeface="Arial"/>
                <a:sym typeface="Arial"/>
              </a:endParaRPr>
            </a:p>
          </p:txBody>
        </p:sp>
        <p:sp>
          <p:nvSpPr>
            <p:cNvPr id="86" name="Ορθογώνιο 85">
              <a:extLst>
                <a:ext uri="{FF2B5EF4-FFF2-40B4-BE49-F238E27FC236}">
                  <a16:creationId xmlns:a16="http://schemas.microsoft.com/office/drawing/2014/main" id="{C4FB283D-2DD8-4D83-8981-C86AF7E620BB}"/>
                </a:ext>
              </a:extLst>
            </p:cNvPr>
            <p:cNvSpPr/>
            <p:nvPr/>
          </p:nvSpPr>
          <p:spPr>
            <a:xfrm>
              <a:off x="5217588" y="4916899"/>
              <a:ext cx="5301451" cy="908134"/>
            </a:xfrm>
            <a:prstGeom prst="rect">
              <a:avLst/>
            </a:prstGeom>
          </p:spPr>
          <p:txBody>
            <a:bodyPr wrap="none">
              <a:spAutoFit/>
            </a:bodyPr>
            <a:lstStyle/>
            <a:p>
              <a:pPr lvl="0" indent="-190500" algn="l">
                <a:lnSpc>
                  <a:spcPct val="120000"/>
                </a:lnSpc>
                <a:buClr>
                  <a:srgbClr val="222222"/>
                </a:buClr>
                <a:buSzPct val="100000"/>
              </a:pPr>
              <a:r>
                <a:rPr lang="en" sz="4800" dirty="0">
                  <a:solidFill>
                    <a:srgbClr val="222222"/>
                  </a:solidFill>
                  <a:latin typeface="Cera PRO Black" panose="00000A00000000000000" pitchFamily="2" charset="0"/>
                  <a:ea typeface="Arial"/>
                  <a:cs typeface="Arial"/>
                  <a:sym typeface="Arial"/>
                </a:rPr>
                <a:t>Bring </a:t>
              </a:r>
              <a:r>
                <a:rPr lang="en" sz="4800" b="0" dirty="0">
                  <a:solidFill>
                    <a:srgbClr val="222222"/>
                  </a:solidFill>
                  <a:latin typeface="Cera PRO Black" panose="00000A00000000000000" pitchFamily="2" charset="0"/>
                  <a:ea typeface="Arial"/>
                  <a:cs typeface="Arial"/>
                  <a:sym typeface="Arial"/>
                </a:rPr>
                <a:t>them back!</a:t>
              </a:r>
            </a:p>
          </p:txBody>
        </p:sp>
        <p:sp>
          <p:nvSpPr>
            <p:cNvPr id="87" name="Shape 411">
              <a:extLst>
                <a:ext uri="{FF2B5EF4-FFF2-40B4-BE49-F238E27FC236}">
                  <a16:creationId xmlns:a16="http://schemas.microsoft.com/office/drawing/2014/main" id="{39EC4A23-6087-4327-AEBC-5D3C19CF05F6}"/>
                </a:ext>
              </a:extLst>
            </p:cNvPr>
            <p:cNvSpPr/>
            <p:nvPr/>
          </p:nvSpPr>
          <p:spPr>
            <a:xfrm>
              <a:off x="16359979" y="10861444"/>
              <a:ext cx="1312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8" name="Shape 415">
              <a:extLst>
                <a:ext uri="{FF2B5EF4-FFF2-40B4-BE49-F238E27FC236}">
                  <a16:creationId xmlns:a16="http://schemas.microsoft.com/office/drawing/2014/main" id="{0AE0C1C6-5196-437D-8D2F-FDA468CF184E}"/>
                </a:ext>
              </a:extLst>
            </p:cNvPr>
            <p:cNvSpPr/>
            <p:nvPr/>
          </p:nvSpPr>
          <p:spPr>
            <a:xfrm>
              <a:off x="16442707" y="10307449"/>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89" name="Shape 416">
              <a:extLst>
                <a:ext uri="{FF2B5EF4-FFF2-40B4-BE49-F238E27FC236}">
                  <a16:creationId xmlns:a16="http://schemas.microsoft.com/office/drawing/2014/main" id="{3C06B8FB-0A48-43EF-93DE-DEECB44F67CD}"/>
                </a:ext>
              </a:extLst>
            </p:cNvPr>
            <p:cNvCxnSpPr>
              <a:cxnSpLocks/>
            </p:cNvCxnSpPr>
            <p:nvPr/>
          </p:nvCxnSpPr>
          <p:spPr>
            <a:xfrm>
              <a:off x="16897326" y="10487460"/>
              <a:ext cx="0" cy="124800"/>
            </a:xfrm>
            <a:prstGeom prst="straightConnector1">
              <a:avLst/>
            </a:prstGeom>
            <a:noFill/>
            <a:ln w="9525" cap="flat" cmpd="sng">
              <a:solidFill>
                <a:schemeClr val="dk1"/>
              </a:solidFill>
              <a:prstDash val="solid"/>
              <a:round/>
              <a:headEnd type="none" w="med" len="med"/>
              <a:tailEnd type="none" w="med" len="med"/>
            </a:ln>
          </p:spPr>
        </p:cxnSp>
        <p:sp>
          <p:nvSpPr>
            <p:cNvPr id="90" name="Shape 417">
              <a:extLst>
                <a:ext uri="{FF2B5EF4-FFF2-40B4-BE49-F238E27FC236}">
                  <a16:creationId xmlns:a16="http://schemas.microsoft.com/office/drawing/2014/main" id="{299BF258-D30A-4E10-A6C9-5D7684D3CBD4}"/>
                </a:ext>
              </a:extLst>
            </p:cNvPr>
            <p:cNvSpPr/>
            <p:nvPr/>
          </p:nvSpPr>
          <p:spPr>
            <a:xfrm>
              <a:off x="16442718" y="10603521"/>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91" name="Shape 418">
              <a:extLst>
                <a:ext uri="{FF2B5EF4-FFF2-40B4-BE49-F238E27FC236}">
                  <a16:creationId xmlns:a16="http://schemas.microsoft.com/office/drawing/2014/main" id="{204A430C-E834-4485-8EA0-FB5FAB441203}"/>
                </a:ext>
              </a:extLst>
            </p:cNvPr>
            <p:cNvCxnSpPr>
              <a:cxnSpLocks/>
            </p:cNvCxnSpPr>
            <p:nvPr/>
          </p:nvCxnSpPr>
          <p:spPr>
            <a:xfrm>
              <a:off x="17252411" y="10792940"/>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2" name="Shape 419">
              <a:extLst>
                <a:ext uri="{FF2B5EF4-FFF2-40B4-BE49-F238E27FC236}">
                  <a16:creationId xmlns:a16="http://schemas.microsoft.com/office/drawing/2014/main" id="{270F239A-E279-4487-BC73-94F596B43AB4}"/>
                </a:ext>
              </a:extLst>
            </p:cNvPr>
            <p:cNvCxnSpPr>
              <a:cxnSpLocks/>
            </p:cNvCxnSpPr>
            <p:nvPr/>
          </p:nvCxnSpPr>
          <p:spPr>
            <a:xfrm>
              <a:off x="16574342" y="10788308"/>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3" name="Shape 420">
              <a:extLst>
                <a:ext uri="{FF2B5EF4-FFF2-40B4-BE49-F238E27FC236}">
                  <a16:creationId xmlns:a16="http://schemas.microsoft.com/office/drawing/2014/main" id="{5480D6AC-C943-4EE5-BD3C-68147C1E7E82}"/>
                </a:ext>
              </a:extLst>
            </p:cNvPr>
            <p:cNvCxnSpPr>
              <a:cxnSpLocks/>
            </p:cNvCxnSpPr>
            <p:nvPr/>
          </p:nvCxnSpPr>
          <p:spPr>
            <a:xfrm rot="10800000">
              <a:off x="17257131" y="10916561"/>
              <a:ext cx="299200" cy="0"/>
            </a:xfrm>
            <a:prstGeom prst="straightConnector1">
              <a:avLst/>
            </a:prstGeom>
            <a:noFill/>
            <a:ln w="9525" cap="flat" cmpd="sng">
              <a:solidFill>
                <a:schemeClr val="dk1"/>
              </a:solidFill>
              <a:prstDash val="solid"/>
              <a:round/>
              <a:headEnd type="none" w="med" len="med"/>
              <a:tailEnd type="none" w="med" len="med"/>
            </a:ln>
          </p:spPr>
        </p:cxnSp>
        <p:cxnSp>
          <p:nvCxnSpPr>
            <p:cNvPr id="94" name="Shape 421">
              <a:extLst>
                <a:ext uri="{FF2B5EF4-FFF2-40B4-BE49-F238E27FC236}">
                  <a16:creationId xmlns:a16="http://schemas.microsoft.com/office/drawing/2014/main" id="{12ACC93E-8825-4A3F-BACD-6880A74E5F69}"/>
                </a:ext>
              </a:extLst>
            </p:cNvPr>
            <p:cNvCxnSpPr>
              <a:cxnSpLocks/>
            </p:cNvCxnSpPr>
            <p:nvPr/>
          </p:nvCxnSpPr>
          <p:spPr>
            <a:xfrm rot="10800000">
              <a:off x="16275142" y="10912953"/>
              <a:ext cx="299200" cy="0"/>
            </a:xfrm>
            <a:prstGeom prst="straightConnector1">
              <a:avLst/>
            </a:prstGeom>
            <a:noFill/>
            <a:ln w="9525" cap="flat" cmpd="sng">
              <a:solidFill>
                <a:schemeClr val="dk1"/>
              </a:solidFill>
              <a:prstDash val="solid"/>
              <a:round/>
              <a:headEnd type="none" w="med" len="med"/>
              <a:tailEnd type="none" w="med" len="med"/>
            </a:ln>
          </p:spPr>
        </p:cxnSp>
        <p:cxnSp>
          <p:nvCxnSpPr>
            <p:cNvPr id="95" name="Shape 422">
              <a:extLst>
                <a:ext uri="{FF2B5EF4-FFF2-40B4-BE49-F238E27FC236}">
                  <a16:creationId xmlns:a16="http://schemas.microsoft.com/office/drawing/2014/main" id="{F464946A-7B91-4E06-956E-13F31642A579}"/>
                </a:ext>
              </a:extLst>
            </p:cNvPr>
            <p:cNvCxnSpPr>
              <a:cxnSpLocks/>
            </p:cNvCxnSpPr>
            <p:nvPr/>
          </p:nvCxnSpPr>
          <p:spPr>
            <a:xfrm>
              <a:off x="16276320" y="10912953"/>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6" name="Shape 423">
              <a:extLst>
                <a:ext uri="{FF2B5EF4-FFF2-40B4-BE49-F238E27FC236}">
                  <a16:creationId xmlns:a16="http://schemas.microsoft.com/office/drawing/2014/main" id="{68965BF4-A95C-4154-916E-DF984E9A03B0}"/>
                </a:ext>
              </a:extLst>
            </p:cNvPr>
            <p:cNvCxnSpPr>
              <a:cxnSpLocks/>
            </p:cNvCxnSpPr>
            <p:nvPr/>
          </p:nvCxnSpPr>
          <p:spPr>
            <a:xfrm>
              <a:off x="17550006" y="10917585"/>
              <a:ext cx="0" cy="124800"/>
            </a:xfrm>
            <a:prstGeom prst="straightConnector1">
              <a:avLst/>
            </a:prstGeom>
            <a:noFill/>
            <a:ln w="9525" cap="flat" cmpd="sng">
              <a:solidFill>
                <a:schemeClr val="dk1"/>
              </a:solidFill>
              <a:prstDash val="solid"/>
              <a:round/>
              <a:headEnd type="none" w="med" len="med"/>
              <a:tailEnd type="none" w="med" len="med"/>
            </a:ln>
          </p:spPr>
        </p:cxnSp>
        <p:sp>
          <p:nvSpPr>
            <p:cNvPr id="97" name="Shape 424">
              <a:extLst>
                <a:ext uri="{FF2B5EF4-FFF2-40B4-BE49-F238E27FC236}">
                  <a16:creationId xmlns:a16="http://schemas.microsoft.com/office/drawing/2014/main" id="{3B00FB8C-39F9-4406-8863-6C7EF56801EB}"/>
                </a:ext>
              </a:extLst>
            </p:cNvPr>
            <p:cNvSpPr/>
            <p:nvPr/>
          </p:nvSpPr>
          <p:spPr>
            <a:xfrm>
              <a:off x="15859755" y="1102931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98" name="Shape 425">
              <a:extLst>
                <a:ext uri="{FF2B5EF4-FFF2-40B4-BE49-F238E27FC236}">
                  <a16:creationId xmlns:a16="http://schemas.microsoft.com/office/drawing/2014/main" id="{6AF17AF5-02D3-4CB9-B80E-7FCEADC9A298}"/>
                </a:ext>
              </a:extLst>
            </p:cNvPr>
            <p:cNvCxnSpPr>
              <a:cxnSpLocks/>
            </p:cNvCxnSpPr>
            <p:nvPr/>
          </p:nvCxnSpPr>
          <p:spPr>
            <a:xfrm>
              <a:off x="16275651" y="11209324"/>
              <a:ext cx="0" cy="124800"/>
            </a:xfrm>
            <a:prstGeom prst="straightConnector1">
              <a:avLst/>
            </a:prstGeom>
            <a:noFill/>
            <a:ln w="9525" cap="flat" cmpd="sng">
              <a:solidFill>
                <a:schemeClr val="dk1"/>
              </a:solidFill>
              <a:prstDash val="solid"/>
              <a:round/>
              <a:headEnd type="none" w="med" len="med"/>
              <a:tailEnd type="none" w="med" len="med"/>
            </a:ln>
          </p:spPr>
        </p:cxnSp>
        <p:sp>
          <p:nvSpPr>
            <p:cNvPr id="99" name="Shape 426">
              <a:extLst>
                <a:ext uri="{FF2B5EF4-FFF2-40B4-BE49-F238E27FC236}">
                  <a16:creationId xmlns:a16="http://schemas.microsoft.com/office/drawing/2014/main" id="{0A50D8E0-F70D-49A3-8BB7-3535873FEE2D}"/>
                </a:ext>
              </a:extLst>
            </p:cNvPr>
            <p:cNvSpPr/>
            <p:nvPr/>
          </p:nvSpPr>
          <p:spPr>
            <a:xfrm>
              <a:off x="15863643" y="11328671"/>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100" name="Shape 427">
              <a:extLst>
                <a:ext uri="{FF2B5EF4-FFF2-40B4-BE49-F238E27FC236}">
                  <a16:creationId xmlns:a16="http://schemas.microsoft.com/office/drawing/2014/main" id="{60413169-5FA5-4A8F-B643-3719EBE9B7F4}"/>
                </a:ext>
              </a:extLst>
            </p:cNvPr>
            <p:cNvCxnSpPr>
              <a:cxnSpLocks/>
            </p:cNvCxnSpPr>
            <p:nvPr/>
          </p:nvCxnSpPr>
          <p:spPr>
            <a:xfrm>
              <a:off x="15991390" y="11508684"/>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1" name="Shape 428">
              <a:extLst>
                <a:ext uri="{FF2B5EF4-FFF2-40B4-BE49-F238E27FC236}">
                  <a16:creationId xmlns:a16="http://schemas.microsoft.com/office/drawing/2014/main" id="{091DAA68-7ADF-4A91-96A0-F01419E687FC}"/>
                </a:ext>
              </a:extLst>
            </p:cNvPr>
            <p:cNvCxnSpPr>
              <a:cxnSpLocks/>
            </p:cNvCxnSpPr>
            <p:nvPr/>
          </p:nvCxnSpPr>
          <p:spPr>
            <a:xfrm rot="10800000">
              <a:off x="15690000" y="11633329"/>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02" name="Shape 429">
              <a:extLst>
                <a:ext uri="{FF2B5EF4-FFF2-40B4-BE49-F238E27FC236}">
                  <a16:creationId xmlns:a16="http://schemas.microsoft.com/office/drawing/2014/main" id="{707440B9-59B8-4145-B64F-7F444E500A0B}"/>
                </a:ext>
              </a:extLst>
            </p:cNvPr>
            <p:cNvCxnSpPr>
              <a:cxnSpLocks/>
            </p:cNvCxnSpPr>
            <p:nvPr/>
          </p:nvCxnSpPr>
          <p:spPr>
            <a:xfrm>
              <a:off x="15690512" y="11637489"/>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3" name="Shape 430">
              <a:extLst>
                <a:ext uri="{FF2B5EF4-FFF2-40B4-BE49-F238E27FC236}">
                  <a16:creationId xmlns:a16="http://schemas.microsoft.com/office/drawing/2014/main" id="{A35619CB-C708-4568-BAE9-BA9001A1DF8B}"/>
                </a:ext>
              </a:extLst>
            </p:cNvPr>
            <p:cNvCxnSpPr>
              <a:cxnSpLocks/>
            </p:cNvCxnSpPr>
            <p:nvPr/>
          </p:nvCxnSpPr>
          <p:spPr>
            <a:xfrm>
              <a:off x="16424998" y="11508684"/>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4" name="Shape 431">
              <a:extLst>
                <a:ext uri="{FF2B5EF4-FFF2-40B4-BE49-F238E27FC236}">
                  <a16:creationId xmlns:a16="http://schemas.microsoft.com/office/drawing/2014/main" id="{350121B5-44CF-43E5-86B9-AFA5177498D2}"/>
                </a:ext>
              </a:extLst>
            </p:cNvPr>
            <p:cNvCxnSpPr>
              <a:cxnSpLocks/>
            </p:cNvCxnSpPr>
            <p:nvPr/>
          </p:nvCxnSpPr>
          <p:spPr>
            <a:xfrm rot="10800000">
              <a:off x="16424486" y="11633329"/>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05" name="Shape 432">
              <a:extLst>
                <a:ext uri="{FF2B5EF4-FFF2-40B4-BE49-F238E27FC236}">
                  <a16:creationId xmlns:a16="http://schemas.microsoft.com/office/drawing/2014/main" id="{20FDF8E0-64FF-4A7C-A906-ED69212C30AB}"/>
                </a:ext>
              </a:extLst>
            </p:cNvPr>
            <p:cNvCxnSpPr>
              <a:cxnSpLocks/>
            </p:cNvCxnSpPr>
            <p:nvPr/>
          </p:nvCxnSpPr>
          <p:spPr>
            <a:xfrm>
              <a:off x="16722592" y="11633329"/>
              <a:ext cx="0" cy="124800"/>
            </a:xfrm>
            <a:prstGeom prst="straightConnector1">
              <a:avLst/>
            </a:prstGeom>
            <a:noFill/>
            <a:ln w="9525" cap="flat" cmpd="sng">
              <a:solidFill>
                <a:schemeClr val="dk1"/>
              </a:solidFill>
              <a:prstDash val="solid"/>
              <a:round/>
              <a:headEnd type="none" w="med" len="med"/>
              <a:tailEnd type="none" w="med" len="med"/>
            </a:ln>
          </p:spPr>
        </p:cxnSp>
        <p:sp>
          <p:nvSpPr>
            <p:cNvPr id="106" name="Shape 433">
              <a:extLst>
                <a:ext uri="{FF2B5EF4-FFF2-40B4-BE49-F238E27FC236}">
                  <a16:creationId xmlns:a16="http://schemas.microsoft.com/office/drawing/2014/main" id="{2F0B20D0-F950-42F0-9AB5-BA39CAADAFA7}"/>
                </a:ext>
              </a:extLst>
            </p:cNvPr>
            <p:cNvSpPr txBox="1"/>
            <p:nvPr/>
          </p:nvSpPr>
          <p:spPr>
            <a:xfrm>
              <a:off x="16668366" y="10313943"/>
              <a:ext cx="526400" cy="156000"/>
            </a:xfrm>
            <a:prstGeom prst="rect">
              <a:avLst/>
            </a:prstGeom>
            <a:noFill/>
            <a:ln>
              <a:noFill/>
            </a:ln>
          </p:spPr>
          <p:txBody>
            <a:bodyPr wrap="square" lIns="50800" tIns="50800" rIns="50800" bIns="50800" anchor="ctr" anchorCtr="0">
              <a:noAutofit/>
            </a:bodyPr>
            <a:lstStyle/>
            <a:p>
              <a:pPr indent="-101601">
                <a:buClr>
                  <a:srgbClr val="000000"/>
                </a:buClr>
                <a:buSzPct val="120000"/>
              </a:pPr>
              <a:endParaRPr sz="3200">
                <a:solidFill>
                  <a:srgbClr val="008000"/>
                </a:solidFill>
                <a:latin typeface="Cera PRO Black" panose="00000A00000000000000" pitchFamily="2" charset="0"/>
                <a:ea typeface="Arial"/>
                <a:cs typeface="Arial"/>
                <a:sym typeface="Arial"/>
              </a:endParaRPr>
            </a:p>
          </p:txBody>
        </p:sp>
        <p:sp>
          <p:nvSpPr>
            <p:cNvPr id="107" name="Shape 434">
              <a:extLst>
                <a:ext uri="{FF2B5EF4-FFF2-40B4-BE49-F238E27FC236}">
                  <a16:creationId xmlns:a16="http://schemas.microsoft.com/office/drawing/2014/main" id="{6C11467D-8227-4940-99B4-CE2E521E2325}"/>
                </a:ext>
              </a:extLst>
            </p:cNvPr>
            <p:cNvSpPr txBox="1"/>
            <p:nvPr/>
          </p:nvSpPr>
          <p:spPr>
            <a:xfrm>
              <a:off x="16668366" y="10619649"/>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08" name="Shape 435">
              <a:extLst>
                <a:ext uri="{FF2B5EF4-FFF2-40B4-BE49-F238E27FC236}">
                  <a16:creationId xmlns:a16="http://schemas.microsoft.com/office/drawing/2014/main" id="{63A4FCA7-BA90-40F9-9CD2-E4A94F2B90D9}"/>
                </a:ext>
              </a:extLst>
            </p:cNvPr>
            <p:cNvSpPr/>
            <p:nvPr/>
          </p:nvSpPr>
          <p:spPr>
            <a:xfrm>
              <a:off x="17375590" y="10876279"/>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09" name="Shape 436">
              <a:extLst>
                <a:ext uri="{FF2B5EF4-FFF2-40B4-BE49-F238E27FC236}">
                  <a16:creationId xmlns:a16="http://schemas.microsoft.com/office/drawing/2014/main" id="{B2681B6B-CD1A-4AF7-8983-19378B8828DF}"/>
                </a:ext>
              </a:extLst>
            </p:cNvPr>
            <p:cNvSpPr txBox="1"/>
            <p:nvPr/>
          </p:nvSpPr>
          <p:spPr>
            <a:xfrm>
              <a:off x="16368235" y="10883532"/>
              <a:ext cx="148800" cy="64000"/>
            </a:xfrm>
            <a:prstGeom prst="rect">
              <a:avLst/>
            </a:prstGeom>
            <a:noFill/>
            <a:ln>
              <a:noFill/>
            </a:ln>
          </p:spPr>
          <p:txBody>
            <a:bodyPr wrap="square" lIns="50800" tIns="50800" rIns="50800" bIns="50800" anchor="ctr" anchorCtr="0">
              <a:noAutofit/>
            </a:bodyPr>
            <a:lstStyle/>
            <a:p>
              <a:pPr indent="-101601" algn="l">
                <a:buClr>
                  <a:srgbClr val="000000"/>
                </a:buClr>
                <a:buSzPct val="100000"/>
              </a:pPr>
              <a:r>
                <a:rPr lang="en" sz="3200" dirty="0">
                  <a:latin typeface="Cera PRO Black" panose="00000A00000000000000" pitchFamily="2" charset="0"/>
                  <a:ea typeface="Helvetica Neue Light"/>
                  <a:cs typeface="Helvetica Neue Light"/>
                  <a:sym typeface="Helvetica Neue Light"/>
                </a:rPr>
                <a:t>O</a:t>
              </a:r>
            </a:p>
          </p:txBody>
        </p:sp>
        <p:sp>
          <p:nvSpPr>
            <p:cNvPr id="110" name="Shape 437">
              <a:extLst>
                <a:ext uri="{FF2B5EF4-FFF2-40B4-BE49-F238E27FC236}">
                  <a16:creationId xmlns:a16="http://schemas.microsoft.com/office/drawing/2014/main" id="{ED035EBE-5ED3-446E-BA56-5BD81D1C7D47}"/>
                </a:ext>
              </a:extLst>
            </p:cNvPr>
            <p:cNvSpPr/>
            <p:nvPr/>
          </p:nvSpPr>
          <p:spPr>
            <a:xfrm>
              <a:off x="17476976" y="11042231"/>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1" name="Shape 438">
              <a:extLst>
                <a:ext uri="{FF2B5EF4-FFF2-40B4-BE49-F238E27FC236}">
                  <a16:creationId xmlns:a16="http://schemas.microsoft.com/office/drawing/2014/main" id="{6D4E8EA5-A4F6-4A53-8C17-C66BA3FA9C74}"/>
                </a:ext>
              </a:extLst>
            </p:cNvPr>
            <p:cNvSpPr txBox="1"/>
            <p:nvPr/>
          </p:nvSpPr>
          <p:spPr>
            <a:xfrm>
              <a:off x="16022758" y="11047735"/>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12" name="Shape 439">
              <a:extLst>
                <a:ext uri="{FF2B5EF4-FFF2-40B4-BE49-F238E27FC236}">
                  <a16:creationId xmlns:a16="http://schemas.microsoft.com/office/drawing/2014/main" id="{1852187B-327B-4953-8291-1F7BF0EFDA9E}"/>
                </a:ext>
              </a:extLst>
            </p:cNvPr>
            <p:cNvSpPr txBox="1"/>
            <p:nvPr/>
          </p:nvSpPr>
          <p:spPr>
            <a:xfrm>
              <a:off x="16024742" y="11325183"/>
              <a:ext cx="526400" cy="1888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13" name="Shape 440">
              <a:extLst>
                <a:ext uri="{FF2B5EF4-FFF2-40B4-BE49-F238E27FC236}">
                  <a16:creationId xmlns:a16="http://schemas.microsoft.com/office/drawing/2014/main" id="{10A2AFBB-E2EC-4C47-8460-80DA95C21FBB}"/>
                </a:ext>
              </a:extLst>
            </p:cNvPr>
            <p:cNvSpPr/>
            <p:nvPr/>
          </p:nvSpPr>
          <p:spPr>
            <a:xfrm>
              <a:off x="16627115" y="11757975"/>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4" name="Shape 441">
              <a:extLst>
                <a:ext uri="{FF2B5EF4-FFF2-40B4-BE49-F238E27FC236}">
                  <a16:creationId xmlns:a16="http://schemas.microsoft.com/office/drawing/2014/main" id="{AA2B4BDF-B745-4A07-9F8D-125C88D0DC88}"/>
                </a:ext>
              </a:extLst>
            </p:cNvPr>
            <p:cNvSpPr txBox="1"/>
            <p:nvPr/>
          </p:nvSpPr>
          <p:spPr>
            <a:xfrm>
              <a:off x="16654942" y="11788212"/>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115" name="Shape 442">
              <a:extLst>
                <a:ext uri="{FF2B5EF4-FFF2-40B4-BE49-F238E27FC236}">
                  <a16:creationId xmlns:a16="http://schemas.microsoft.com/office/drawing/2014/main" id="{D5198BA8-6576-4E79-BB37-BA103CE6764A}"/>
                </a:ext>
              </a:extLst>
            </p:cNvPr>
            <p:cNvSpPr/>
            <p:nvPr/>
          </p:nvSpPr>
          <p:spPr>
            <a:xfrm>
              <a:off x="16537827" y="11588327"/>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6" name="Shape 443">
              <a:extLst>
                <a:ext uri="{FF2B5EF4-FFF2-40B4-BE49-F238E27FC236}">
                  <a16:creationId xmlns:a16="http://schemas.microsoft.com/office/drawing/2014/main" id="{65079B84-CB77-451E-993B-92CA5EA68CEA}"/>
                </a:ext>
              </a:extLst>
            </p:cNvPr>
            <p:cNvSpPr/>
            <p:nvPr/>
          </p:nvSpPr>
          <p:spPr>
            <a:xfrm>
              <a:off x="15794486" y="11583865"/>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7" name="Shape 444">
              <a:extLst>
                <a:ext uri="{FF2B5EF4-FFF2-40B4-BE49-F238E27FC236}">
                  <a16:creationId xmlns:a16="http://schemas.microsoft.com/office/drawing/2014/main" id="{0FB40AA5-D531-4561-BEDD-FD43638F6F93}"/>
                </a:ext>
              </a:extLst>
            </p:cNvPr>
            <p:cNvSpPr/>
            <p:nvPr/>
          </p:nvSpPr>
          <p:spPr>
            <a:xfrm>
              <a:off x="15336520" y="1173179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8" name="Shape 445">
              <a:extLst>
                <a:ext uri="{FF2B5EF4-FFF2-40B4-BE49-F238E27FC236}">
                  <a16:creationId xmlns:a16="http://schemas.microsoft.com/office/drawing/2014/main" id="{34CCDDBC-3D1A-4286-9B95-02D3D35B281D}"/>
                </a:ext>
              </a:extLst>
            </p:cNvPr>
            <p:cNvSpPr txBox="1"/>
            <p:nvPr/>
          </p:nvSpPr>
          <p:spPr>
            <a:xfrm>
              <a:off x="15491800" y="11746724"/>
              <a:ext cx="526400" cy="1504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cxnSp>
          <p:nvCxnSpPr>
            <p:cNvPr id="119" name="Shape 446">
              <a:extLst>
                <a:ext uri="{FF2B5EF4-FFF2-40B4-BE49-F238E27FC236}">
                  <a16:creationId xmlns:a16="http://schemas.microsoft.com/office/drawing/2014/main" id="{99043545-9103-4503-9E8B-89D616E11EC2}"/>
                </a:ext>
              </a:extLst>
            </p:cNvPr>
            <p:cNvCxnSpPr>
              <a:cxnSpLocks/>
            </p:cNvCxnSpPr>
            <p:nvPr/>
          </p:nvCxnSpPr>
          <p:spPr>
            <a:xfrm>
              <a:off x="15690512" y="11911804"/>
              <a:ext cx="0" cy="124800"/>
            </a:xfrm>
            <a:prstGeom prst="straightConnector1">
              <a:avLst/>
            </a:prstGeom>
            <a:noFill/>
            <a:ln w="9525" cap="flat" cmpd="sng">
              <a:solidFill>
                <a:schemeClr val="dk1"/>
              </a:solidFill>
              <a:prstDash val="solid"/>
              <a:round/>
              <a:headEnd type="none" w="med" len="med"/>
              <a:tailEnd type="none" w="med" len="med"/>
            </a:ln>
          </p:spPr>
        </p:cxnSp>
        <p:sp>
          <p:nvSpPr>
            <p:cNvPr id="120" name="Shape 447">
              <a:extLst>
                <a:ext uri="{FF2B5EF4-FFF2-40B4-BE49-F238E27FC236}">
                  <a16:creationId xmlns:a16="http://schemas.microsoft.com/office/drawing/2014/main" id="{C9E68EA1-5C88-4BA8-826A-049607855025}"/>
                </a:ext>
              </a:extLst>
            </p:cNvPr>
            <p:cNvSpPr/>
            <p:nvPr/>
          </p:nvSpPr>
          <p:spPr>
            <a:xfrm>
              <a:off x="15605819" y="12036449"/>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21" name="Shape 448">
              <a:extLst>
                <a:ext uri="{FF2B5EF4-FFF2-40B4-BE49-F238E27FC236}">
                  <a16:creationId xmlns:a16="http://schemas.microsoft.com/office/drawing/2014/main" id="{BB057E63-5F21-48A3-B46F-573497B71EB0}"/>
                </a:ext>
              </a:extLst>
            </p:cNvPr>
            <p:cNvSpPr txBox="1"/>
            <p:nvPr/>
          </p:nvSpPr>
          <p:spPr>
            <a:xfrm>
              <a:off x="15636907" y="12066687"/>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grpSp>
      <p:pic>
        <p:nvPicPr>
          <p:cNvPr id="122" name="Image" descr="Image">
            <a:extLst>
              <a:ext uri="{FF2B5EF4-FFF2-40B4-BE49-F238E27FC236}">
                <a16:creationId xmlns:a16="http://schemas.microsoft.com/office/drawing/2014/main" id="{CF33BF47-B673-47F8-B263-2780BC03E160}"/>
              </a:ext>
            </a:extLst>
          </p:cNvPr>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Tree>
    <p:extLst>
      <p:ext uri="{BB962C8B-B14F-4D97-AF65-F5344CB8AC3E}">
        <p14:creationId xmlns:p14="http://schemas.microsoft.com/office/powerpoint/2010/main" val="62322912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nvSpPr>
        <p:spPr>
          <a:xfrm>
            <a:off x="254000" y="254000"/>
            <a:ext cx="23876001" cy="13208001"/>
          </a:xfrm>
          <a:prstGeom prst="rect">
            <a:avLst/>
          </a:prstGeom>
          <a:solidFill>
            <a:srgbClr val="EBEBEB">
              <a:alpha val="50000"/>
            </a:srgbClr>
          </a:solidFill>
          <a:ln w="12700">
            <a:miter lim="400000"/>
          </a:ln>
        </p:spPr>
        <p:txBody>
          <a:bodyPr lIns="50800" tIns="50800" rIns="50800" bIns="50800" anchor="ctr"/>
          <a:lstStyle/>
          <a:p>
            <a:pPr>
              <a:defRPr sz="3200">
                <a:solidFill>
                  <a:srgbClr val="FFFFFF"/>
                </a:solidFill>
              </a:defRPr>
            </a:pPr>
            <a:endParaRPr dirty="0"/>
          </a:p>
        </p:txBody>
      </p:sp>
      <p:grpSp>
        <p:nvGrpSpPr>
          <p:cNvPr id="151" name="Group"/>
          <p:cNvGrpSpPr/>
          <p:nvPr/>
        </p:nvGrpSpPr>
        <p:grpSpPr>
          <a:xfrm>
            <a:off x="8350846" y="4393595"/>
            <a:ext cx="3598440" cy="8503966"/>
            <a:chOff x="0" y="0"/>
            <a:chExt cx="3598438" cy="8503965"/>
          </a:xfrm>
        </p:grpSpPr>
        <p:grpSp>
          <p:nvGrpSpPr>
            <p:cNvPr id="145" name="Group"/>
            <p:cNvGrpSpPr/>
            <p:nvPr/>
          </p:nvGrpSpPr>
          <p:grpSpPr>
            <a:xfrm>
              <a:off x="513178" y="4511592"/>
              <a:ext cx="2572082" cy="2572082"/>
              <a:chOff x="0" y="0"/>
              <a:chExt cx="2572080" cy="2572080"/>
            </a:xfrm>
          </p:grpSpPr>
          <p:sp>
            <p:nvSpPr>
              <p:cNvPr id="142" name="Circle"/>
              <p:cNvSpPr/>
              <p:nvPr/>
            </p:nvSpPr>
            <p:spPr>
              <a:xfrm>
                <a:off x="0" y="0"/>
                <a:ext cx="2572081"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sp>
            <p:nvSpPr>
              <p:cNvPr id="143" name="Circle"/>
              <p:cNvSpPr/>
              <p:nvPr/>
            </p:nvSpPr>
            <p:spPr>
              <a:xfrm>
                <a:off x="187354" y="187354"/>
                <a:ext cx="2197373"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pic>
            <p:nvPicPr>
              <p:cNvPr id="144" name="noun_410787_cc.png" descr="noun_410787_cc.png"/>
              <p:cNvPicPr>
                <a:picLocks noChangeAspect="1"/>
              </p:cNvPicPr>
              <p:nvPr/>
            </p:nvPicPr>
            <p:blipFill>
              <a:blip r:embed="rId2">
                <a:extLst/>
              </a:blip>
              <a:srcRect b="18511"/>
              <a:stretch>
                <a:fillRect/>
              </a:stretch>
            </p:blipFill>
            <p:spPr>
              <a:xfrm>
                <a:off x="302890" y="484866"/>
                <a:ext cx="1966155" cy="1602197"/>
              </a:xfrm>
              <a:prstGeom prst="rect">
                <a:avLst/>
              </a:prstGeom>
              <a:ln w="12700" cap="flat">
                <a:noFill/>
                <a:miter lim="400000"/>
              </a:ln>
              <a:effectLst/>
            </p:spPr>
          </p:pic>
        </p:grpSp>
        <p:sp>
          <p:nvSpPr>
            <p:cNvPr id="146" name="UX/UI…"/>
            <p:cNvSpPr txBox="1"/>
            <p:nvPr/>
          </p:nvSpPr>
          <p:spPr>
            <a:xfrm>
              <a:off x="629342" y="7344267"/>
              <a:ext cx="2339755" cy="115969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400">
                  <a:latin typeface="CeraGR-Black"/>
                  <a:ea typeface="CeraGR-Black"/>
                  <a:cs typeface="CeraGR-Black"/>
                  <a:sym typeface="CeraGR-Black"/>
                </a:defRPr>
              </a:pPr>
              <a:r>
                <a:rPr>
                  <a:latin typeface="Cera PRO Black" panose="00000A00000000000000" pitchFamily="2" charset="0"/>
                </a:rPr>
                <a:t>UX/UI</a:t>
              </a:r>
            </a:p>
            <a:p>
              <a:pPr defTabSz="1160859">
                <a:lnSpc>
                  <a:spcPct val="70000"/>
                </a:lnSpc>
                <a:defRPr sz="3400">
                  <a:latin typeface="CeraGR-Black"/>
                  <a:ea typeface="CeraGR-Black"/>
                  <a:cs typeface="CeraGR-Black"/>
                  <a:sym typeface="CeraGR-Black"/>
                </a:defRPr>
              </a:pPr>
              <a:r>
                <a:rPr>
                  <a:latin typeface="Cera PRO Black" panose="00000A00000000000000" pitchFamily="2" charset="0"/>
                </a:rPr>
                <a:t>(6) </a:t>
              </a:r>
            </a:p>
          </p:txBody>
        </p:sp>
        <p:sp>
          <p:nvSpPr>
            <p:cNvPr id="147" name="Circle"/>
            <p:cNvSpPr/>
            <p:nvPr/>
          </p:nvSpPr>
          <p:spPr>
            <a:xfrm>
              <a:off x="513179" y="0"/>
              <a:ext cx="2572082"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sp>
          <p:nvSpPr>
            <p:cNvPr id="148" name="Circle"/>
            <p:cNvSpPr/>
            <p:nvPr/>
          </p:nvSpPr>
          <p:spPr>
            <a:xfrm>
              <a:off x="700533" y="187354"/>
              <a:ext cx="2197373"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pic>
          <p:nvPicPr>
            <p:cNvPr id="149" name="noun_415635_cc.png" descr="noun_415635_cc.png"/>
            <p:cNvPicPr>
              <a:picLocks noChangeAspect="1"/>
            </p:cNvPicPr>
            <p:nvPr/>
          </p:nvPicPr>
          <p:blipFill>
            <a:blip r:embed="rId3">
              <a:extLst/>
            </a:blip>
            <a:srcRect b="15071"/>
            <a:stretch>
              <a:fillRect/>
            </a:stretch>
          </p:blipFill>
          <p:spPr>
            <a:xfrm>
              <a:off x="700533" y="353021"/>
              <a:ext cx="2197342" cy="1866170"/>
            </a:xfrm>
            <a:prstGeom prst="rect">
              <a:avLst/>
            </a:prstGeom>
            <a:ln w="12700" cap="flat">
              <a:noFill/>
              <a:miter lim="400000"/>
            </a:ln>
            <a:effectLst/>
          </p:spPr>
        </p:pic>
        <p:sp>
          <p:nvSpPr>
            <p:cNvPr id="150" name="OPERATIONS…"/>
            <p:cNvSpPr txBox="1"/>
            <p:nvPr/>
          </p:nvSpPr>
          <p:spPr>
            <a:xfrm>
              <a:off x="0" y="2883519"/>
              <a:ext cx="3598439" cy="10634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400">
                  <a:latin typeface="CeraGR-Black"/>
                  <a:ea typeface="CeraGR-Black"/>
                  <a:cs typeface="CeraGR-Black"/>
                  <a:sym typeface="CeraGR-Black"/>
                </a:defRPr>
              </a:pPr>
              <a:r>
                <a:rPr>
                  <a:latin typeface="Cera PRO Black" panose="00000A00000000000000" pitchFamily="2" charset="0"/>
                </a:rPr>
                <a:t>OPERATIONS</a:t>
              </a:r>
            </a:p>
            <a:p>
              <a:pPr defTabSz="1160859">
                <a:lnSpc>
                  <a:spcPct val="70000"/>
                </a:lnSpc>
                <a:defRPr sz="3400">
                  <a:latin typeface="CeraGR-Black"/>
                  <a:ea typeface="CeraGR-Black"/>
                  <a:cs typeface="CeraGR-Black"/>
                  <a:sym typeface="CeraGR-Black"/>
                </a:defRPr>
              </a:pPr>
              <a:r>
                <a:rPr>
                  <a:latin typeface="Cera PRO Black" panose="00000A00000000000000" pitchFamily="2" charset="0"/>
                </a:rPr>
                <a:t>(2)</a:t>
              </a:r>
            </a:p>
          </p:txBody>
        </p:sp>
      </p:grpSp>
      <p:grpSp>
        <p:nvGrpSpPr>
          <p:cNvPr id="162" name="Group"/>
          <p:cNvGrpSpPr/>
          <p:nvPr/>
        </p:nvGrpSpPr>
        <p:grpSpPr>
          <a:xfrm>
            <a:off x="16028044" y="4393528"/>
            <a:ext cx="4236020" cy="8407724"/>
            <a:chOff x="0" y="0"/>
            <a:chExt cx="4236018" cy="8407722"/>
          </a:xfrm>
        </p:grpSpPr>
        <p:sp>
          <p:nvSpPr>
            <p:cNvPr id="152" name="PROJECT…"/>
            <p:cNvSpPr txBox="1"/>
            <p:nvPr/>
          </p:nvSpPr>
          <p:spPr>
            <a:xfrm>
              <a:off x="318789" y="2883519"/>
              <a:ext cx="3598440" cy="12886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200">
                  <a:latin typeface="CeraGR-Black"/>
                  <a:ea typeface="CeraGR-Black"/>
                  <a:cs typeface="CeraGR-Black"/>
                  <a:sym typeface="CeraGR-Black"/>
                </a:defRPr>
              </a:pPr>
              <a:r>
                <a:rPr>
                  <a:latin typeface="Cera PRO Black" panose="00000A00000000000000" pitchFamily="2" charset="0"/>
                </a:rPr>
                <a:t>PROJECT</a:t>
              </a:r>
            </a:p>
            <a:p>
              <a:pPr defTabSz="1160859">
                <a:lnSpc>
                  <a:spcPct val="70000"/>
                </a:lnSpc>
                <a:defRPr sz="3200">
                  <a:latin typeface="CeraGR-Black"/>
                  <a:ea typeface="CeraGR-Black"/>
                  <a:cs typeface="CeraGR-Black"/>
                  <a:sym typeface="CeraGR-Black"/>
                </a:defRPr>
              </a:pPr>
              <a:r>
                <a:rPr>
                  <a:latin typeface="Cera PRO Black" panose="00000A00000000000000" pitchFamily="2" charset="0"/>
                </a:rPr>
                <a:t>MANAGEMENT</a:t>
              </a:r>
            </a:p>
            <a:p>
              <a:pPr defTabSz="1160859">
                <a:lnSpc>
                  <a:spcPct val="70000"/>
                </a:lnSpc>
                <a:defRPr sz="3200">
                  <a:latin typeface="CeraGR-Black"/>
                  <a:ea typeface="CeraGR-Black"/>
                  <a:cs typeface="CeraGR-Black"/>
                  <a:sym typeface="CeraGR-Black"/>
                </a:defRPr>
              </a:pPr>
              <a:r>
                <a:rPr>
                  <a:latin typeface="Cera PRO Black" panose="00000A00000000000000" pitchFamily="2" charset="0"/>
                </a:rPr>
                <a:t>(4) </a:t>
              </a:r>
            </a:p>
          </p:txBody>
        </p:sp>
        <p:sp>
          <p:nvSpPr>
            <p:cNvPr id="153" name="Circle"/>
            <p:cNvSpPr/>
            <p:nvPr/>
          </p:nvSpPr>
          <p:spPr>
            <a:xfrm>
              <a:off x="831969" y="0"/>
              <a:ext cx="2572082"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sp>
          <p:nvSpPr>
            <p:cNvPr id="154" name="Circle"/>
            <p:cNvSpPr/>
            <p:nvPr/>
          </p:nvSpPr>
          <p:spPr>
            <a:xfrm>
              <a:off x="1019323" y="187354"/>
              <a:ext cx="2197373"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grpSp>
          <p:nvGrpSpPr>
            <p:cNvPr id="159" name="Group"/>
            <p:cNvGrpSpPr/>
            <p:nvPr/>
          </p:nvGrpSpPr>
          <p:grpSpPr>
            <a:xfrm>
              <a:off x="831969" y="4483639"/>
              <a:ext cx="2572082" cy="2572082"/>
              <a:chOff x="0" y="0"/>
              <a:chExt cx="2572080" cy="2572080"/>
            </a:xfrm>
          </p:grpSpPr>
          <p:grpSp>
            <p:nvGrpSpPr>
              <p:cNvPr id="157" name="Group"/>
              <p:cNvGrpSpPr/>
              <p:nvPr/>
            </p:nvGrpSpPr>
            <p:grpSpPr>
              <a:xfrm>
                <a:off x="0" y="0"/>
                <a:ext cx="2572081" cy="2572081"/>
                <a:chOff x="0" y="0"/>
                <a:chExt cx="2572080" cy="2572080"/>
              </a:xfrm>
            </p:grpSpPr>
            <p:sp>
              <p:nvSpPr>
                <p:cNvPr id="155" name="Circle"/>
                <p:cNvSpPr/>
                <p:nvPr/>
              </p:nvSpPr>
              <p:spPr>
                <a:xfrm>
                  <a:off x="0" y="0"/>
                  <a:ext cx="2572081"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dirty="0">
                    <a:latin typeface="Cera PRO Black" panose="00000A00000000000000" pitchFamily="2" charset="0"/>
                  </a:endParaRPr>
                </a:p>
              </p:txBody>
            </p:sp>
            <p:sp>
              <p:nvSpPr>
                <p:cNvPr id="156" name="Circle"/>
                <p:cNvSpPr/>
                <p:nvPr/>
              </p:nvSpPr>
              <p:spPr>
                <a:xfrm>
                  <a:off x="187354" y="187354"/>
                  <a:ext cx="2197373"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grpSp>
          <p:pic>
            <p:nvPicPr>
              <p:cNvPr id="158" name="noun_410779_cc.png" descr="noun_410779_cc.png"/>
              <p:cNvPicPr>
                <a:picLocks noChangeAspect="1"/>
              </p:cNvPicPr>
              <p:nvPr/>
            </p:nvPicPr>
            <p:blipFill>
              <a:blip r:embed="rId4">
                <a:extLst/>
              </a:blip>
              <a:srcRect b="17878"/>
              <a:stretch>
                <a:fillRect/>
              </a:stretch>
            </p:blipFill>
            <p:spPr>
              <a:xfrm>
                <a:off x="239354" y="426472"/>
                <a:ext cx="2093195" cy="1718967"/>
              </a:xfrm>
              <a:prstGeom prst="rect">
                <a:avLst/>
              </a:prstGeom>
              <a:ln w="12700" cap="flat">
                <a:noFill/>
                <a:miter lim="400000"/>
              </a:ln>
              <a:effectLst/>
            </p:spPr>
          </p:pic>
        </p:grpSp>
        <p:sp>
          <p:nvSpPr>
            <p:cNvPr id="160" name="PERFORMANCE…"/>
            <p:cNvSpPr txBox="1"/>
            <p:nvPr/>
          </p:nvSpPr>
          <p:spPr>
            <a:xfrm>
              <a:off x="0" y="7344267"/>
              <a:ext cx="4236019" cy="10634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400">
                  <a:latin typeface="CeraGR-Black"/>
                  <a:ea typeface="CeraGR-Black"/>
                  <a:cs typeface="CeraGR-Black"/>
                  <a:sym typeface="CeraGR-Black"/>
                </a:defRPr>
              </a:pPr>
              <a:r>
                <a:rPr>
                  <a:latin typeface="Cera PRO Black" panose="00000A00000000000000" pitchFamily="2" charset="0"/>
                </a:rPr>
                <a:t>PERFORMANCE</a:t>
              </a:r>
            </a:p>
            <a:p>
              <a:pPr defTabSz="1160859">
                <a:lnSpc>
                  <a:spcPct val="70000"/>
                </a:lnSpc>
                <a:defRPr sz="3400">
                  <a:latin typeface="CeraGR-Black"/>
                  <a:ea typeface="CeraGR-Black"/>
                  <a:cs typeface="CeraGR-Black"/>
                  <a:sym typeface="CeraGR-Black"/>
                </a:defRPr>
              </a:pPr>
              <a:r>
                <a:rPr>
                  <a:latin typeface="Cera PRO Black" panose="00000A00000000000000" pitchFamily="2" charset="0"/>
                </a:rPr>
                <a:t>(2) </a:t>
              </a:r>
            </a:p>
          </p:txBody>
        </p:sp>
        <p:pic>
          <p:nvPicPr>
            <p:cNvPr id="161" name="noun_633479_cc.png" descr="noun_633479_cc.png"/>
            <p:cNvPicPr>
              <a:picLocks noChangeAspect="1"/>
            </p:cNvPicPr>
            <p:nvPr/>
          </p:nvPicPr>
          <p:blipFill>
            <a:blip r:embed="rId5">
              <a:extLst/>
            </a:blip>
            <a:srcRect b="14438"/>
            <a:stretch>
              <a:fillRect/>
            </a:stretch>
          </p:blipFill>
          <p:spPr>
            <a:xfrm>
              <a:off x="977588" y="223027"/>
              <a:ext cx="2280697" cy="1951396"/>
            </a:xfrm>
            <a:prstGeom prst="rect">
              <a:avLst/>
            </a:prstGeom>
            <a:ln w="12700" cap="flat">
              <a:noFill/>
              <a:miter lim="400000"/>
            </a:ln>
            <a:effectLst/>
          </p:spPr>
        </p:pic>
      </p:grpSp>
      <p:grpSp>
        <p:nvGrpSpPr>
          <p:cNvPr id="173" name="Group"/>
          <p:cNvGrpSpPr/>
          <p:nvPr/>
        </p:nvGrpSpPr>
        <p:grpSpPr>
          <a:xfrm>
            <a:off x="12348840" y="4393528"/>
            <a:ext cx="3598440" cy="8632951"/>
            <a:chOff x="0" y="0"/>
            <a:chExt cx="3598438" cy="8632949"/>
          </a:xfrm>
        </p:grpSpPr>
        <p:sp>
          <p:nvSpPr>
            <p:cNvPr id="163" name="CONTENT…"/>
            <p:cNvSpPr txBox="1"/>
            <p:nvPr/>
          </p:nvSpPr>
          <p:spPr>
            <a:xfrm>
              <a:off x="159194" y="7344267"/>
              <a:ext cx="3280051" cy="12886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400">
                  <a:latin typeface="CeraGR-Black"/>
                  <a:ea typeface="CeraGR-Black"/>
                  <a:cs typeface="CeraGR-Black"/>
                  <a:sym typeface="CeraGR-Black"/>
                </a:defRPr>
              </a:pPr>
              <a:r>
                <a:rPr>
                  <a:latin typeface="Cera PRO Black" panose="00000A00000000000000" pitchFamily="2" charset="0"/>
                </a:rPr>
                <a:t>CONTENT</a:t>
              </a:r>
            </a:p>
            <a:p>
              <a:pPr defTabSz="1160859">
                <a:lnSpc>
                  <a:spcPct val="70000"/>
                </a:lnSpc>
                <a:defRPr sz="3400">
                  <a:latin typeface="CeraGR-Black"/>
                  <a:ea typeface="CeraGR-Black"/>
                  <a:cs typeface="CeraGR-Black"/>
                  <a:sym typeface="CeraGR-Black"/>
                </a:defRPr>
              </a:pPr>
              <a:r>
                <a:rPr>
                  <a:latin typeface="Cera PRO Black" panose="00000A00000000000000" pitchFamily="2" charset="0"/>
                </a:rPr>
                <a:t>(3)</a:t>
              </a:r>
            </a:p>
          </p:txBody>
        </p:sp>
        <p:grpSp>
          <p:nvGrpSpPr>
            <p:cNvPr id="167" name="Group"/>
            <p:cNvGrpSpPr/>
            <p:nvPr/>
          </p:nvGrpSpPr>
          <p:grpSpPr>
            <a:xfrm>
              <a:off x="513178" y="4511592"/>
              <a:ext cx="2572082" cy="2572082"/>
              <a:chOff x="0" y="0"/>
              <a:chExt cx="2572080" cy="2572080"/>
            </a:xfrm>
          </p:grpSpPr>
          <p:sp>
            <p:nvSpPr>
              <p:cNvPr id="164" name="Circle"/>
              <p:cNvSpPr/>
              <p:nvPr/>
            </p:nvSpPr>
            <p:spPr>
              <a:xfrm>
                <a:off x="0" y="0"/>
                <a:ext cx="2572081"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dirty="0">
                  <a:latin typeface="Cera PRO Black" panose="00000A00000000000000" pitchFamily="2" charset="0"/>
                </a:endParaRPr>
              </a:p>
            </p:txBody>
          </p:sp>
          <p:sp>
            <p:nvSpPr>
              <p:cNvPr id="165" name="Circle"/>
              <p:cNvSpPr/>
              <p:nvPr/>
            </p:nvSpPr>
            <p:spPr>
              <a:xfrm>
                <a:off x="187354" y="187354"/>
                <a:ext cx="2197373"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pic>
            <p:nvPicPr>
              <p:cNvPr id="166" name="noun_488556_cc.png" descr="noun_488556_cc.png"/>
              <p:cNvPicPr>
                <a:picLocks noChangeAspect="1"/>
              </p:cNvPicPr>
              <p:nvPr/>
            </p:nvPicPr>
            <p:blipFill>
              <a:blip r:embed="rId6">
                <a:extLst/>
              </a:blip>
              <a:srcRect b="13620"/>
              <a:stretch>
                <a:fillRect/>
              </a:stretch>
            </p:blipFill>
            <p:spPr>
              <a:xfrm>
                <a:off x="239354" y="382034"/>
                <a:ext cx="2093299" cy="1808180"/>
              </a:xfrm>
              <a:prstGeom prst="rect">
                <a:avLst/>
              </a:prstGeom>
              <a:ln w="12700" cap="flat">
                <a:noFill/>
                <a:miter lim="400000"/>
              </a:ln>
              <a:effectLst/>
            </p:spPr>
          </p:pic>
        </p:grpSp>
        <p:sp>
          <p:nvSpPr>
            <p:cNvPr id="168" name="ACCOUNT…"/>
            <p:cNvSpPr txBox="1"/>
            <p:nvPr/>
          </p:nvSpPr>
          <p:spPr>
            <a:xfrm>
              <a:off x="0" y="2883519"/>
              <a:ext cx="3598439" cy="13674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200">
                  <a:latin typeface="CeraGR-Black"/>
                  <a:ea typeface="CeraGR-Black"/>
                  <a:cs typeface="CeraGR-Black"/>
                  <a:sym typeface="CeraGR-Black"/>
                </a:defRPr>
              </a:pPr>
              <a:r>
                <a:rPr>
                  <a:latin typeface="Cera PRO Black" panose="00000A00000000000000" pitchFamily="2" charset="0"/>
                </a:rPr>
                <a:t>ACCOUNT</a:t>
              </a:r>
            </a:p>
            <a:p>
              <a:pPr defTabSz="1160859">
                <a:lnSpc>
                  <a:spcPct val="70000"/>
                </a:lnSpc>
                <a:defRPr sz="3200">
                  <a:latin typeface="CeraGR-Black"/>
                  <a:ea typeface="CeraGR-Black"/>
                  <a:cs typeface="CeraGR-Black"/>
                  <a:sym typeface="CeraGR-Black"/>
                </a:defRPr>
              </a:pPr>
              <a:r>
                <a:rPr>
                  <a:latin typeface="Cera PRO Black" panose="00000A00000000000000" pitchFamily="2" charset="0"/>
                </a:rPr>
                <a:t>MANAGEMENT</a:t>
              </a:r>
            </a:p>
            <a:p>
              <a:pPr defTabSz="1160859">
                <a:lnSpc>
                  <a:spcPct val="70000"/>
                </a:lnSpc>
                <a:defRPr sz="3200">
                  <a:latin typeface="CeraGR-Black"/>
                  <a:ea typeface="CeraGR-Black"/>
                  <a:cs typeface="CeraGR-Black"/>
                  <a:sym typeface="CeraGR-Black"/>
                </a:defRPr>
              </a:pPr>
              <a:r>
                <a:rPr>
                  <a:latin typeface="Cera PRO Black" panose="00000A00000000000000" pitchFamily="2" charset="0"/>
                </a:rPr>
                <a:t>(4) </a:t>
              </a:r>
            </a:p>
          </p:txBody>
        </p:sp>
        <p:grpSp>
          <p:nvGrpSpPr>
            <p:cNvPr id="172" name="Group"/>
            <p:cNvGrpSpPr/>
            <p:nvPr/>
          </p:nvGrpSpPr>
          <p:grpSpPr>
            <a:xfrm>
              <a:off x="513180" y="0"/>
              <a:ext cx="2572082" cy="2572081"/>
              <a:chOff x="0" y="0"/>
              <a:chExt cx="2572080" cy="2572080"/>
            </a:xfrm>
          </p:grpSpPr>
          <p:sp>
            <p:nvSpPr>
              <p:cNvPr id="169" name="Circle"/>
              <p:cNvSpPr/>
              <p:nvPr/>
            </p:nvSpPr>
            <p:spPr>
              <a:xfrm>
                <a:off x="0" y="0"/>
                <a:ext cx="2572081"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dirty="0">
                  <a:latin typeface="Cera PRO Black" panose="00000A00000000000000" pitchFamily="2" charset="0"/>
                </a:endParaRPr>
              </a:p>
            </p:txBody>
          </p:sp>
          <p:sp>
            <p:nvSpPr>
              <p:cNvPr id="170" name="Circle"/>
              <p:cNvSpPr/>
              <p:nvPr/>
            </p:nvSpPr>
            <p:spPr>
              <a:xfrm>
                <a:off x="187353" y="187354"/>
                <a:ext cx="2197372"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dirty="0">
                  <a:latin typeface="Cera PRO Black" panose="00000A00000000000000" pitchFamily="2" charset="0"/>
                </a:endParaRPr>
              </a:p>
            </p:txBody>
          </p:sp>
          <p:pic>
            <p:nvPicPr>
              <p:cNvPr id="171" name="pasted-image.pdf" descr="pasted-image.pdf"/>
              <p:cNvPicPr>
                <a:picLocks noChangeAspect="1"/>
              </p:cNvPicPr>
              <p:nvPr/>
            </p:nvPicPr>
            <p:blipFill>
              <a:blip r:embed="rId7">
                <a:extLst/>
              </a:blip>
              <a:stretch>
                <a:fillRect/>
              </a:stretch>
            </p:blipFill>
            <p:spPr>
              <a:xfrm>
                <a:off x="706841" y="626474"/>
                <a:ext cx="1053087" cy="1520552"/>
              </a:xfrm>
              <a:prstGeom prst="rect">
                <a:avLst/>
              </a:prstGeom>
              <a:ln w="12700" cap="flat">
                <a:noFill/>
                <a:miter lim="400000"/>
              </a:ln>
              <a:effectLst/>
            </p:spPr>
          </p:pic>
        </p:grpSp>
      </p:grpSp>
      <p:sp>
        <p:nvSpPr>
          <p:cNvPr id="174" name="35…"/>
          <p:cNvSpPr txBox="1"/>
          <p:nvPr/>
        </p:nvSpPr>
        <p:spPr>
          <a:xfrm>
            <a:off x="20272973" y="5476368"/>
            <a:ext cx="3950219" cy="276326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defRPr sz="6400">
                <a:latin typeface="CeraGR-Black"/>
                <a:ea typeface="CeraGR-Black"/>
                <a:cs typeface="CeraGR-Black"/>
                <a:sym typeface="CeraGR-Black"/>
              </a:defRPr>
            </a:pPr>
            <a:r>
              <a:rPr>
                <a:latin typeface="Cera PRO Black" panose="00000A00000000000000" pitchFamily="2" charset="0"/>
              </a:rPr>
              <a:t>35 </a:t>
            </a:r>
          </a:p>
          <a:p>
            <a:pPr>
              <a:defRPr sz="6400">
                <a:latin typeface="CeraGR-Black"/>
                <a:ea typeface="CeraGR-Black"/>
                <a:cs typeface="CeraGR-Black"/>
                <a:sym typeface="CeraGR-Black"/>
              </a:defRPr>
            </a:pPr>
            <a:r>
              <a:rPr>
                <a:latin typeface="Cera PRO Black" panose="00000A00000000000000" pitchFamily="2" charset="0"/>
              </a:rPr>
              <a:t>people</a:t>
            </a:r>
          </a:p>
        </p:txBody>
      </p:sp>
      <p:sp>
        <p:nvSpPr>
          <p:cNvPr id="175" name="7 years"/>
          <p:cNvSpPr txBox="1"/>
          <p:nvPr/>
        </p:nvSpPr>
        <p:spPr>
          <a:xfrm>
            <a:off x="512097" y="5832859"/>
            <a:ext cx="2629969" cy="205028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6400">
                <a:latin typeface="CeraGR-Black"/>
                <a:ea typeface="CeraGR-Black"/>
                <a:cs typeface="CeraGR-Black"/>
                <a:sym typeface="CeraGR-Black"/>
              </a:defRPr>
            </a:lvl1pPr>
          </a:lstStyle>
          <a:p>
            <a:r>
              <a:rPr dirty="0">
                <a:latin typeface="Cera PRO Black" panose="00000A00000000000000" pitchFamily="2" charset="0"/>
              </a:rPr>
              <a:t>7 years</a:t>
            </a:r>
          </a:p>
        </p:txBody>
      </p:sp>
      <p:grpSp>
        <p:nvGrpSpPr>
          <p:cNvPr id="180" name="Group"/>
          <p:cNvGrpSpPr/>
          <p:nvPr/>
        </p:nvGrpSpPr>
        <p:grpSpPr>
          <a:xfrm>
            <a:off x="10231166" y="689522"/>
            <a:ext cx="4064272" cy="3824369"/>
            <a:chOff x="0" y="0"/>
            <a:chExt cx="4064270" cy="3824368"/>
          </a:xfrm>
        </p:grpSpPr>
        <p:sp>
          <p:nvSpPr>
            <p:cNvPr id="176" name="Circle"/>
            <p:cNvSpPr/>
            <p:nvPr/>
          </p:nvSpPr>
          <p:spPr>
            <a:xfrm>
              <a:off x="746094" y="0"/>
              <a:ext cx="2572082"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dirty="0">
                <a:latin typeface="Cera PRO Black" panose="00000A00000000000000" pitchFamily="2" charset="0"/>
              </a:endParaRPr>
            </a:p>
          </p:txBody>
        </p:sp>
        <p:sp>
          <p:nvSpPr>
            <p:cNvPr id="177" name="Circle"/>
            <p:cNvSpPr/>
            <p:nvPr/>
          </p:nvSpPr>
          <p:spPr>
            <a:xfrm>
              <a:off x="933450" y="187354"/>
              <a:ext cx="2197372"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pic>
          <p:nvPicPr>
            <p:cNvPr id="178" name="noun_633474_cc.png" descr="noun_633474_cc.png"/>
            <p:cNvPicPr>
              <a:picLocks noChangeAspect="1"/>
            </p:cNvPicPr>
            <p:nvPr/>
          </p:nvPicPr>
          <p:blipFill>
            <a:blip r:embed="rId8">
              <a:extLst/>
            </a:blip>
            <a:srcRect b="15011"/>
            <a:stretch>
              <a:fillRect/>
            </a:stretch>
          </p:blipFill>
          <p:spPr>
            <a:xfrm>
              <a:off x="790846" y="291670"/>
              <a:ext cx="2339907" cy="1988660"/>
            </a:xfrm>
            <a:prstGeom prst="rect">
              <a:avLst/>
            </a:prstGeom>
            <a:ln w="12700" cap="flat">
              <a:noFill/>
              <a:miter lim="400000"/>
            </a:ln>
            <a:effectLst/>
          </p:spPr>
        </p:pic>
        <p:sp>
          <p:nvSpPr>
            <p:cNvPr id="179" name="MANAGEMENT…"/>
            <p:cNvSpPr txBox="1"/>
            <p:nvPr/>
          </p:nvSpPr>
          <p:spPr>
            <a:xfrm>
              <a:off x="0" y="2760912"/>
              <a:ext cx="4064271" cy="10634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400">
                  <a:latin typeface="CeraGR-Black"/>
                  <a:ea typeface="CeraGR-Black"/>
                  <a:cs typeface="CeraGR-Black"/>
                  <a:sym typeface="CeraGR-Black"/>
                </a:defRPr>
              </a:pPr>
              <a:r>
                <a:rPr dirty="0">
                  <a:latin typeface="Cera PRO Black" panose="00000A00000000000000" pitchFamily="2" charset="0"/>
                </a:rPr>
                <a:t>MANAGEMENT</a:t>
              </a:r>
            </a:p>
            <a:p>
              <a:pPr defTabSz="1160859">
                <a:lnSpc>
                  <a:spcPct val="70000"/>
                </a:lnSpc>
                <a:defRPr sz="3400">
                  <a:latin typeface="CeraGR-Black"/>
                  <a:ea typeface="CeraGR-Black"/>
                  <a:cs typeface="CeraGR-Black"/>
                  <a:sym typeface="CeraGR-Black"/>
                </a:defRPr>
              </a:pPr>
              <a:r>
                <a:rPr dirty="0">
                  <a:latin typeface="Cera PRO Black" panose="00000A00000000000000" pitchFamily="2" charset="0"/>
                </a:rPr>
                <a:t>(2)</a:t>
              </a:r>
            </a:p>
          </p:txBody>
        </p:sp>
      </p:grpSp>
      <p:grpSp>
        <p:nvGrpSpPr>
          <p:cNvPr id="190" name="Group"/>
          <p:cNvGrpSpPr/>
          <p:nvPr/>
        </p:nvGrpSpPr>
        <p:grpSpPr>
          <a:xfrm>
            <a:off x="4119936" y="4393528"/>
            <a:ext cx="4064272" cy="8407724"/>
            <a:chOff x="0" y="0"/>
            <a:chExt cx="4064270" cy="8407722"/>
          </a:xfrm>
        </p:grpSpPr>
        <p:sp>
          <p:nvSpPr>
            <p:cNvPr id="181" name="NEW BUSINESS…"/>
            <p:cNvSpPr txBox="1"/>
            <p:nvPr/>
          </p:nvSpPr>
          <p:spPr>
            <a:xfrm>
              <a:off x="0" y="2883519"/>
              <a:ext cx="4064271" cy="10634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400">
                  <a:latin typeface="CeraGR-Black"/>
                  <a:ea typeface="CeraGR-Black"/>
                  <a:cs typeface="CeraGR-Black"/>
                  <a:sym typeface="CeraGR-Black"/>
                </a:defRPr>
              </a:pPr>
              <a:r>
                <a:rPr>
                  <a:latin typeface="Cera PRO Black" panose="00000A00000000000000" pitchFamily="2" charset="0"/>
                </a:rPr>
                <a:t>NEW BUSINESS</a:t>
              </a:r>
            </a:p>
            <a:p>
              <a:pPr defTabSz="1160859">
                <a:lnSpc>
                  <a:spcPct val="70000"/>
                </a:lnSpc>
                <a:defRPr sz="3400">
                  <a:latin typeface="CeraGR-Black"/>
                  <a:ea typeface="CeraGR-Black"/>
                  <a:cs typeface="CeraGR-Black"/>
                  <a:sym typeface="CeraGR-Black"/>
                </a:defRPr>
              </a:pPr>
              <a:r>
                <a:rPr>
                  <a:latin typeface="Cera PRO Black" panose="00000A00000000000000" pitchFamily="2" charset="0"/>
                </a:rPr>
                <a:t>(2)</a:t>
              </a:r>
            </a:p>
          </p:txBody>
        </p:sp>
        <p:sp>
          <p:nvSpPr>
            <p:cNvPr id="182" name="Circle"/>
            <p:cNvSpPr/>
            <p:nvPr/>
          </p:nvSpPr>
          <p:spPr>
            <a:xfrm>
              <a:off x="746094" y="0"/>
              <a:ext cx="2572082"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sp>
          <p:nvSpPr>
            <p:cNvPr id="183" name="Circle"/>
            <p:cNvSpPr/>
            <p:nvPr/>
          </p:nvSpPr>
          <p:spPr>
            <a:xfrm>
              <a:off x="933449" y="187354"/>
              <a:ext cx="2197373"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sp>
          <p:nvSpPr>
            <p:cNvPr id="184" name="TECHNICAL…"/>
            <p:cNvSpPr txBox="1"/>
            <p:nvPr/>
          </p:nvSpPr>
          <p:spPr>
            <a:xfrm>
              <a:off x="232916" y="7344267"/>
              <a:ext cx="3598439" cy="10634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71437" tIns="71437" rIns="71437" bIns="71437" numCol="1" anchor="t">
              <a:noAutofit/>
            </a:bodyPr>
            <a:lstStyle/>
            <a:p>
              <a:pPr defTabSz="1160859">
                <a:lnSpc>
                  <a:spcPct val="70000"/>
                </a:lnSpc>
                <a:defRPr sz="3400">
                  <a:latin typeface="CeraGR-Black"/>
                  <a:ea typeface="CeraGR-Black"/>
                  <a:cs typeface="CeraGR-Black"/>
                  <a:sym typeface="CeraGR-Black"/>
                </a:defRPr>
              </a:pPr>
              <a:r>
                <a:rPr>
                  <a:latin typeface="Cera PRO Black" panose="00000A00000000000000" pitchFamily="2" charset="0"/>
                </a:rPr>
                <a:t>TECHNICAL</a:t>
              </a:r>
            </a:p>
            <a:p>
              <a:pPr defTabSz="1160859">
                <a:lnSpc>
                  <a:spcPct val="70000"/>
                </a:lnSpc>
                <a:defRPr sz="3400">
                  <a:latin typeface="CeraGR-Black"/>
                  <a:ea typeface="CeraGR-Black"/>
                  <a:cs typeface="CeraGR-Black"/>
                  <a:sym typeface="CeraGR-Black"/>
                </a:defRPr>
              </a:pPr>
              <a:r>
                <a:rPr>
                  <a:latin typeface="Cera PRO Black" panose="00000A00000000000000" pitchFamily="2" charset="0"/>
                </a:rPr>
                <a:t>(10) </a:t>
              </a:r>
            </a:p>
          </p:txBody>
        </p:sp>
        <p:grpSp>
          <p:nvGrpSpPr>
            <p:cNvPr id="188" name="Group"/>
            <p:cNvGrpSpPr/>
            <p:nvPr/>
          </p:nvGrpSpPr>
          <p:grpSpPr>
            <a:xfrm>
              <a:off x="746094" y="4359580"/>
              <a:ext cx="2572082" cy="2572082"/>
              <a:chOff x="0" y="0"/>
              <a:chExt cx="2572080" cy="2572080"/>
            </a:xfrm>
          </p:grpSpPr>
          <p:sp>
            <p:nvSpPr>
              <p:cNvPr id="185" name="Circle"/>
              <p:cNvSpPr/>
              <p:nvPr/>
            </p:nvSpPr>
            <p:spPr>
              <a:xfrm>
                <a:off x="0" y="0"/>
                <a:ext cx="2572081" cy="2572081"/>
              </a:xfrm>
              <a:prstGeom prst="ellipse">
                <a:avLst/>
              </a:prstGeom>
              <a:solidFill>
                <a:srgbClr val="11A2C3"/>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dirty="0">
                  <a:latin typeface="Cera PRO Black" panose="00000A00000000000000" pitchFamily="2" charset="0"/>
                </a:endParaRPr>
              </a:p>
            </p:txBody>
          </p:sp>
          <p:sp>
            <p:nvSpPr>
              <p:cNvPr id="186" name="Circle"/>
              <p:cNvSpPr/>
              <p:nvPr/>
            </p:nvSpPr>
            <p:spPr>
              <a:xfrm>
                <a:off x="187354" y="187354"/>
                <a:ext cx="2197373" cy="2197373"/>
              </a:xfrm>
              <a:prstGeom prst="ellipse">
                <a:avLst/>
              </a:prstGeom>
              <a:solidFill>
                <a:srgbClr val="FFFFFF"/>
              </a:solidFill>
              <a:ln w="12700" cap="flat">
                <a:noFill/>
                <a:miter lim="400000"/>
              </a:ln>
              <a:effectLst/>
            </p:spPr>
            <p:txBody>
              <a:bodyPr wrap="square" lIns="71437" tIns="71437" rIns="71437" bIns="71437" numCol="1" anchor="ctr">
                <a:noAutofit/>
              </a:bodyPr>
              <a:lstStyle/>
              <a:p>
                <a:pPr defTabSz="1160859">
                  <a:defRPr sz="4400">
                    <a:solidFill>
                      <a:srgbClr val="FFFFFF"/>
                    </a:solidFill>
                  </a:defRPr>
                </a:pPr>
                <a:endParaRPr>
                  <a:latin typeface="Cera PRO Black" panose="00000A00000000000000" pitchFamily="2" charset="0"/>
                </a:endParaRPr>
              </a:p>
            </p:txBody>
          </p:sp>
          <p:pic>
            <p:nvPicPr>
              <p:cNvPr id="187" name="noun_633479_cc.png" descr="noun_633479_cc.png"/>
              <p:cNvPicPr>
                <a:picLocks noChangeAspect="1"/>
              </p:cNvPicPr>
              <p:nvPr/>
            </p:nvPicPr>
            <p:blipFill>
              <a:blip r:embed="rId5">
                <a:extLst/>
              </a:blip>
              <a:srcRect b="14438"/>
              <a:stretch>
                <a:fillRect/>
              </a:stretch>
            </p:blipFill>
            <p:spPr>
              <a:xfrm>
                <a:off x="119703" y="310418"/>
                <a:ext cx="2280697" cy="1951396"/>
              </a:xfrm>
              <a:prstGeom prst="rect">
                <a:avLst/>
              </a:prstGeom>
              <a:ln w="12700" cap="flat">
                <a:noFill/>
                <a:miter lim="400000"/>
              </a:ln>
              <a:effectLst/>
            </p:spPr>
          </p:pic>
        </p:grpSp>
        <p:pic>
          <p:nvPicPr>
            <p:cNvPr id="189" name="noun_410788_cc.png" descr="noun_410788_cc.png"/>
            <p:cNvPicPr>
              <a:picLocks noChangeAspect="1"/>
            </p:cNvPicPr>
            <p:nvPr/>
          </p:nvPicPr>
          <p:blipFill>
            <a:blip r:embed="rId9">
              <a:extLst/>
            </a:blip>
            <a:srcRect b="19268"/>
            <a:stretch>
              <a:fillRect/>
            </a:stretch>
          </p:blipFill>
          <p:spPr>
            <a:xfrm>
              <a:off x="891714" y="365290"/>
              <a:ext cx="2280799" cy="1841312"/>
            </a:xfrm>
            <a:prstGeom prst="rect">
              <a:avLst/>
            </a:prstGeom>
            <a:ln w="12700" cap="flat">
              <a:noFill/>
              <a:miter lim="400000"/>
            </a:ln>
            <a:effectLst/>
          </p:spPr>
        </p:pic>
      </p:grpSp>
    </p:spTree>
    <p:extLst>
      <p:ext uri="{BB962C8B-B14F-4D97-AF65-F5344CB8AC3E}">
        <p14:creationId xmlns:p14="http://schemas.microsoft.com/office/powerpoint/2010/main" val="3868342353"/>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154E2A3A-3D60-4828-9556-01595A7CE858}"/>
              </a:ext>
            </a:extLst>
          </p:cNvPr>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pic>
        <p:nvPicPr>
          <p:cNvPr id="14" name="Εικόνα 13">
            <a:extLst>
              <a:ext uri="{FF2B5EF4-FFF2-40B4-BE49-F238E27FC236}">
                <a16:creationId xmlns:a16="http://schemas.microsoft.com/office/drawing/2014/main" id="{BEB40AC3-7954-4F32-A072-50AD6E22E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86" y="172364"/>
            <a:ext cx="7717914" cy="13277071"/>
          </a:xfrm>
          <a:prstGeom prst="rect">
            <a:avLst/>
          </a:prstGeom>
        </p:spPr>
      </p:pic>
      <p:pic>
        <p:nvPicPr>
          <p:cNvPr id="16" name="Εικόνα 15">
            <a:extLst>
              <a:ext uri="{FF2B5EF4-FFF2-40B4-BE49-F238E27FC236}">
                <a16:creationId xmlns:a16="http://schemas.microsoft.com/office/drawing/2014/main" id="{B5202F1B-93EE-4D79-860B-0DA263F3F1BE}"/>
              </a:ext>
            </a:extLst>
          </p:cNvPr>
          <p:cNvPicPr>
            <a:picLocks noChangeAspect="1"/>
          </p:cNvPicPr>
          <p:nvPr/>
        </p:nvPicPr>
        <p:blipFill rotWithShape="1">
          <a:blip r:embed="rId4">
            <a:extLst>
              <a:ext uri="{28A0092B-C50C-407E-A947-70E740481C1C}">
                <a14:useLocalDpi xmlns:a14="http://schemas.microsoft.com/office/drawing/2010/main" val="0"/>
              </a:ext>
            </a:extLst>
          </a:blip>
          <a:srcRect r="3082"/>
          <a:stretch/>
        </p:blipFill>
        <p:spPr>
          <a:xfrm>
            <a:off x="11614110" y="172365"/>
            <a:ext cx="9015645" cy="13371270"/>
          </a:xfrm>
          <a:prstGeom prst="rect">
            <a:avLst/>
          </a:prstGeom>
        </p:spPr>
      </p:pic>
    </p:spTree>
    <p:extLst>
      <p:ext uri="{BB962C8B-B14F-4D97-AF65-F5344CB8AC3E}">
        <p14:creationId xmlns:p14="http://schemas.microsoft.com/office/powerpoint/2010/main" val="234964675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83">
            <a:extLst>
              <a:ext uri="{FF2B5EF4-FFF2-40B4-BE49-F238E27FC236}">
                <a16:creationId xmlns:a16="http://schemas.microsoft.com/office/drawing/2014/main" id="{CCC0EDDA-B9B4-48BE-A0CF-4188D3E4176B}"/>
              </a:ext>
            </a:extLst>
          </p:cNvPr>
          <p:cNvSpPr/>
          <p:nvPr/>
        </p:nvSpPr>
        <p:spPr>
          <a:xfrm>
            <a:off x="474135" y="287638"/>
            <a:ext cx="15527866" cy="1630003"/>
          </a:xfrm>
          <a:prstGeom prst="rect">
            <a:avLst/>
          </a:prstGeom>
          <a:noFill/>
          <a:ln>
            <a:noFill/>
          </a:ln>
        </p:spPr>
        <p:txBody>
          <a:bodyPr wrap="square" lIns="19050" tIns="19050" rIns="19050" bIns="19050" anchor="ctr" anchorCtr="0">
            <a:noAutofit/>
          </a:bodyPr>
          <a:lstStyle/>
          <a:p>
            <a:pPr lvl="0" indent="-165100" algn="l">
              <a:lnSpc>
                <a:spcPct val="90000"/>
              </a:lnSpc>
              <a:buClr>
                <a:schemeClr val="dk1"/>
              </a:buClr>
              <a:buSzPct val="100000"/>
            </a:pPr>
            <a:r>
              <a:rPr lang="en" sz="5200" b="0" dirty="0">
                <a:solidFill>
                  <a:schemeClr val="dk1"/>
                </a:solidFill>
                <a:latin typeface="Cera PRO Black" panose="00000A00000000000000" pitchFamily="2" charset="0"/>
                <a:ea typeface="Arial"/>
                <a:cs typeface="Arial"/>
                <a:sym typeface="Arial"/>
              </a:rPr>
              <a:t>Category C. Low Value Contacts [LVC]</a:t>
            </a:r>
          </a:p>
        </p:txBody>
      </p:sp>
      <p:grpSp>
        <p:nvGrpSpPr>
          <p:cNvPr id="25" name="Ομάδα 24">
            <a:extLst>
              <a:ext uri="{FF2B5EF4-FFF2-40B4-BE49-F238E27FC236}">
                <a16:creationId xmlns:a16="http://schemas.microsoft.com/office/drawing/2014/main" id="{08C81A4D-E840-4638-8C89-D5A7227C2AEC}"/>
              </a:ext>
            </a:extLst>
          </p:cNvPr>
          <p:cNvGrpSpPr/>
          <p:nvPr/>
        </p:nvGrpSpPr>
        <p:grpSpPr>
          <a:xfrm>
            <a:off x="4319503" y="3524766"/>
            <a:ext cx="15744994" cy="9555515"/>
            <a:chOff x="4930020" y="2743716"/>
            <a:chExt cx="15744994" cy="9555515"/>
          </a:xfrm>
        </p:grpSpPr>
        <p:sp>
          <p:nvSpPr>
            <p:cNvPr id="8" name="Shape 894">
              <a:extLst>
                <a:ext uri="{FF2B5EF4-FFF2-40B4-BE49-F238E27FC236}">
                  <a16:creationId xmlns:a16="http://schemas.microsoft.com/office/drawing/2014/main" id="{AA92E1A3-FC43-4C32-9293-9776E1050FB8}"/>
                </a:ext>
              </a:extLst>
            </p:cNvPr>
            <p:cNvSpPr txBox="1"/>
            <p:nvPr/>
          </p:nvSpPr>
          <p:spPr>
            <a:xfrm>
              <a:off x="5946846" y="8826476"/>
              <a:ext cx="3842933" cy="818261"/>
            </a:xfrm>
            <a:prstGeom prst="rect">
              <a:avLst/>
            </a:prstGeom>
            <a:noFill/>
            <a:ln>
              <a:noFill/>
            </a:ln>
          </p:spPr>
          <p:txBody>
            <a:bodyPr wrap="square" lIns="19050" tIns="19050" rIns="19050" bIns="19050" anchor="ctr" anchorCtr="0">
              <a:noAutofit/>
            </a:bodyPr>
            <a:lstStyle/>
            <a:p>
              <a:pPr marL="0" marR="0" lvl="0" indent="-107950" algn="l" rtl="0">
                <a:lnSpc>
                  <a:spcPct val="100000"/>
                </a:lnSpc>
                <a:spcBef>
                  <a:spcPts val="0"/>
                </a:spcBef>
                <a:spcAft>
                  <a:spcPts val="0"/>
                </a:spcAft>
                <a:buClr>
                  <a:srgbClr val="222222"/>
                </a:buClr>
                <a:buSzPct val="100000"/>
                <a:buFont typeface="Arial"/>
                <a:buNone/>
              </a:pPr>
              <a:r>
                <a:rPr lang="en" sz="3200" b="1" i="0" u="sng" strike="noStrike" cap="none" dirty="0">
                  <a:solidFill>
                    <a:srgbClr val="222222"/>
                  </a:solidFill>
                  <a:latin typeface="Cera PRO Black" panose="00000A00000000000000" pitchFamily="2" charset="0"/>
                  <a:ea typeface="Arial"/>
                  <a:cs typeface="Arial"/>
                  <a:sym typeface="Arial"/>
                </a:rPr>
                <a:t>Goal</a:t>
              </a:r>
              <a:r>
                <a:rPr lang="en" sz="3200" b="1" i="0" u="none" strike="noStrike" cap="none" dirty="0">
                  <a:solidFill>
                    <a:srgbClr val="222222"/>
                  </a:solidFill>
                  <a:latin typeface="Cera PRO Black" panose="00000A00000000000000" pitchFamily="2" charset="0"/>
                  <a:ea typeface="Arial"/>
                  <a:cs typeface="Arial"/>
                  <a:sym typeface="Arial"/>
                </a:rPr>
                <a:t>: </a:t>
              </a:r>
              <a:r>
                <a:rPr lang="en" sz="3200" b="0" i="0" u="none" strike="noStrike" cap="none" dirty="0">
                  <a:solidFill>
                    <a:srgbClr val="222222"/>
                  </a:solidFill>
                  <a:latin typeface="Cera PRO Black" panose="00000A00000000000000" pitchFamily="2" charset="0"/>
                  <a:ea typeface="Arial"/>
                  <a:cs typeface="Arial"/>
                  <a:sym typeface="Arial"/>
                </a:rPr>
                <a:t>Visit our site</a:t>
              </a:r>
            </a:p>
          </p:txBody>
        </p:sp>
        <p:sp>
          <p:nvSpPr>
            <p:cNvPr id="12" name="Ορθογώνιο 11">
              <a:extLst>
                <a:ext uri="{FF2B5EF4-FFF2-40B4-BE49-F238E27FC236}">
                  <a16:creationId xmlns:a16="http://schemas.microsoft.com/office/drawing/2014/main" id="{BFBF764A-587C-4A06-8CC6-5AA87C4D36AC}"/>
                </a:ext>
              </a:extLst>
            </p:cNvPr>
            <p:cNvSpPr/>
            <p:nvPr/>
          </p:nvSpPr>
          <p:spPr>
            <a:xfrm>
              <a:off x="13186719" y="8943218"/>
              <a:ext cx="7488295" cy="584775"/>
            </a:xfrm>
            <a:prstGeom prst="rect">
              <a:avLst/>
            </a:prstGeom>
          </p:spPr>
          <p:txBody>
            <a:bodyPr wrap="square">
              <a:spAutoFit/>
            </a:bodyPr>
            <a:lstStyle/>
            <a:p>
              <a:pPr lvl="0" indent="-107950" algn="l">
                <a:buClr>
                  <a:srgbClr val="222222"/>
                </a:buClr>
                <a:buSzPct val="100000"/>
              </a:pPr>
              <a:r>
                <a:rPr lang="en" sz="3200" u="sng" dirty="0">
                  <a:solidFill>
                    <a:srgbClr val="222222"/>
                  </a:solidFill>
                  <a:latin typeface="Cera PRO Black" panose="00000A00000000000000" pitchFamily="2" charset="0"/>
                  <a:ea typeface="Arial"/>
                  <a:cs typeface="Arial"/>
                  <a:sym typeface="Arial"/>
                </a:rPr>
                <a:t>Goal</a:t>
              </a:r>
              <a:r>
                <a:rPr lang="en" sz="3200" dirty="0">
                  <a:solidFill>
                    <a:srgbClr val="222222"/>
                  </a:solidFill>
                  <a:latin typeface="Cera PRO Black" panose="00000A00000000000000" pitchFamily="2" charset="0"/>
                  <a:ea typeface="Arial"/>
                  <a:cs typeface="Arial"/>
                  <a:sym typeface="Arial"/>
                </a:rPr>
                <a:t>: </a:t>
              </a:r>
              <a:r>
                <a:rPr lang="en" sz="3200" b="0" dirty="0">
                  <a:solidFill>
                    <a:srgbClr val="222222"/>
                  </a:solidFill>
                  <a:latin typeface="Cera PRO Black" panose="00000A00000000000000" pitchFamily="2" charset="0"/>
                  <a:ea typeface="Arial"/>
                  <a:cs typeface="Arial"/>
                  <a:sym typeface="Arial"/>
                </a:rPr>
                <a:t>Buy product of this category </a:t>
              </a:r>
            </a:p>
          </p:txBody>
        </p:sp>
        <p:sp>
          <p:nvSpPr>
            <p:cNvPr id="50" name="Shape 411">
              <a:extLst>
                <a:ext uri="{FF2B5EF4-FFF2-40B4-BE49-F238E27FC236}">
                  <a16:creationId xmlns:a16="http://schemas.microsoft.com/office/drawing/2014/main" id="{289C0EB2-1A1B-41CD-83FD-F775F45CE1E9}"/>
                </a:ext>
              </a:extLst>
            </p:cNvPr>
            <p:cNvSpPr/>
            <p:nvPr/>
          </p:nvSpPr>
          <p:spPr>
            <a:xfrm>
              <a:off x="7391180" y="10996226"/>
              <a:ext cx="1312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51" name="Shape 415">
              <a:extLst>
                <a:ext uri="{FF2B5EF4-FFF2-40B4-BE49-F238E27FC236}">
                  <a16:creationId xmlns:a16="http://schemas.microsoft.com/office/drawing/2014/main" id="{AFD8B9BA-8C43-4F03-B0A6-39AC43A7C6C2}"/>
                </a:ext>
              </a:extLst>
            </p:cNvPr>
            <p:cNvSpPr/>
            <p:nvPr/>
          </p:nvSpPr>
          <p:spPr>
            <a:xfrm>
              <a:off x="7473908" y="10442231"/>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52" name="Shape 416">
              <a:extLst>
                <a:ext uri="{FF2B5EF4-FFF2-40B4-BE49-F238E27FC236}">
                  <a16:creationId xmlns:a16="http://schemas.microsoft.com/office/drawing/2014/main" id="{E60A7DF7-3B27-4FDE-9878-52CD983096AE}"/>
                </a:ext>
              </a:extLst>
            </p:cNvPr>
            <p:cNvCxnSpPr>
              <a:cxnSpLocks/>
            </p:cNvCxnSpPr>
            <p:nvPr/>
          </p:nvCxnSpPr>
          <p:spPr>
            <a:xfrm>
              <a:off x="7928527" y="10622242"/>
              <a:ext cx="0" cy="124800"/>
            </a:xfrm>
            <a:prstGeom prst="straightConnector1">
              <a:avLst/>
            </a:prstGeom>
            <a:noFill/>
            <a:ln w="9525" cap="flat" cmpd="sng">
              <a:solidFill>
                <a:schemeClr val="dk1"/>
              </a:solidFill>
              <a:prstDash val="solid"/>
              <a:round/>
              <a:headEnd type="none" w="med" len="med"/>
              <a:tailEnd type="none" w="med" len="med"/>
            </a:ln>
          </p:spPr>
        </p:cxnSp>
        <p:sp>
          <p:nvSpPr>
            <p:cNvPr id="53" name="Shape 417">
              <a:extLst>
                <a:ext uri="{FF2B5EF4-FFF2-40B4-BE49-F238E27FC236}">
                  <a16:creationId xmlns:a16="http://schemas.microsoft.com/office/drawing/2014/main" id="{40519BFF-E59C-4FAC-922B-205A91DB971E}"/>
                </a:ext>
              </a:extLst>
            </p:cNvPr>
            <p:cNvSpPr/>
            <p:nvPr/>
          </p:nvSpPr>
          <p:spPr>
            <a:xfrm>
              <a:off x="7473919" y="1073830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54" name="Shape 418">
              <a:extLst>
                <a:ext uri="{FF2B5EF4-FFF2-40B4-BE49-F238E27FC236}">
                  <a16:creationId xmlns:a16="http://schemas.microsoft.com/office/drawing/2014/main" id="{E24B745F-3D73-4B95-86F8-D2BB29ABB9B5}"/>
                </a:ext>
              </a:extLst>
            </p:cNvPr>
            <p:cNvCxnSpPr>
              <a:cxnSpLocks/>
            </p:cNvCxnSpPr>
            <p:nvPr/>
          </p:nvCxnSpPr>
          <p:spPr>
            <a:xfrm>
              <a:off x="8283612" y="10927722"/>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5" name="Shape 419">
              <a:extLst>
                <a:ext uri="{FF2B5EF4-FFF2-40B4-BE49-F238E27FC236}">
                  <a16:creationId xmlns:a16="http://schemas.microsoft.com/office/drawing/2014/main" id="{6C9BD960-98DA-4DD4-AB6A-7D9FC5D8FDC2}"/>
                </a:ext>
              </a:extLst>
            </p:cNvPr>
            <p:cNvCxnSpPr>
              <a:cxnSpLocks/>
            </p:cNvCxnSpPr>
            <p:nvPr/>
          </p:nvCxnSpPr>
          <p:spPr>
            <a:xfrm>
              <a:off x="7605543" y="10923090"/>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6" name="Shape 420">
              <a:extLst>
                <a:ext uri="{FF2B5EF4-FFF2-40B4-BE49-F238E27FC236}">
                  <a16:creationId xmlns:a16="http://schemas.microsoft.com/office/drawing/2014/main" id="{F43B5215-73C1-49CB-A284-C831A164DDE7}"/>
                </a:ext>
              </a:extLst>
            </p:cNvPr>
            <p:cNvCxnSpPr>
              <a:cxnSpLocks/>
            </p:cNvCxnSpPr>
            <p:nvPr/>
          </p:nvCxnSpPr>
          <p:spPr>
            <a:xfrm rot="10800000">
              <a:off x="8288332" y="11051343"/>
              <a:ext cx="299200" cy="0"/>
            </a:xfrm>
            <a:prstGeom prst="straightConnector1">
              <a:avLst/>
            </a:prstGeom>
            <a:noFill/>
            <a:ln w="9525" cap="flat" cmpd="sng">
              <a:solidFill>
                <a:schemeClr val="dk1"/>
              </a:solidFill>
              <a:prstDash val="solid"/>
              <a:round/>
              <a:headEnd type="none" w="med" len="med"/>
              <a:tailEnd type="none" w="med" len="med"/>
            </a:ln>
          </p:spPr>
        </p:cxnSp>
        <p:cxnSp>
          <p:nvCxnSpPr>
            <p:cNvPr id="57" name="Shape 421">
              <a:extLst>
                <a:ext uri="{FF2B5EF4-FFF2-40B4-BE49-F238E27FC236}">
                  <a16:creationId xmlns:a16="http://schemas.microsoft.com/office/drawing/2014/main" id="{488E709A-B037-45D0-8824-01B0F8648F88}"/>
                </a:ext>
              </a:extLst>
            </p:cNvPr>
            <p:cNvCxnSpPr>
              <a:cxnSpLocks/>
            </p:cNvCxnSpPr>
            <p:nvPr/>
          </p:nvCxnSpPr>
          <p:spPr>
            <a:xfrm rot="10800000">
              <a:off x="7306343" y="11047735"/>
              <a:ext cx="299200" cy="0"/>
            </a:xfrm>
            <a:prstGeom prst="straightConnector1">
              <a:avLst/>
            </a:prstGeom>
            <a:noFill/>
            <a:ln w="9525" cap="flat" cmpd="sng">
              <a:solidFill>
                <a:schemeClr val="dk1"/>
              </a:solidFill>
              <a:prstDash val="solid"/>
              <a:round/>
              <a:headEnd type="none" w="med" len="med"/>
              <a:tailEnd type="none" w="med" len="med"/>
            </a:ln>
          </p:spPr>
        </p:cxnSp>
        <p:cxnSp>
          <p:nvCxnSpPr>
            <p:cNvPr id="58" name="Shape 422">
              <a:extLst>
                <a:ext uri="{FF2B5EF4-FFF2-40B4-BE49-F238E27FC236}">
                  <a16:creationId xmlns:a16="http://schemas.microsoft.com/office/drawing/2014/main" id="{F72CA13D-1D74-46D9-8B59-FE5F3B58E727}"/>
                </a:ext>
              </a:extLst>
            </p:cNvPr>
            <p:cNvCxnSpPr>
              <a:cxnSpLocks/>
            </p:cNvCxnSpPr>
            <p:nvPr/>
          </p:nvCxnSpPr>
          <p:spPr>
            <a:xfrm>
              <a:off x="7307521" y="11047735"/>
              <a:ext cx="0" cy="124800"/>
            </a:xfrm>
            <a:prstGeom prst="straightConnector1">
              <a:avLst/>
            </a:prstGeom>
            <a:noFill/>
            <a:ln w="9525" cap="flat" cmpd="sng">
              <a:solidFill>
                <a:schemeClr val="dk1"/>
              </a:solidFill>
              <a:prstDash val="solid"/>
              <a:round/>
              <a:headEnd type="none" w="med" len="med"/>
              <a:tailEnd type="none" w="med" len="med"/>
            </a:ln>
          </p:spPr>
        </p:cxnSp>
        <p:cxnSp>
          <p:nvCxnSpPr>
            <p:cNvPr id="59" name="Shape 423">
              <a:extLst>
                <a:ext uri="{FF2B5EF4-FFF2-40B4-BE49-F238E27FC236}">
                  <a16:creationId xmlns:a16="http://schemas.microsoft.com/office/drawing/2014/main" id="{E5DFEFE5-DF2A-4314-81A1-02CA9F95552B}"/>
                </a:ext>
              </a:extLst>
            </p:cNvPr>
            <p:cNvCxnSpPr>
              <a:cxnSpLocks/>
            </p:cNvCxnSpPr>
            <p:nvPr/>
          </p:nvCxnSpPr>
          <p:spPr>
            <a:xfrm>
              <a:off x="8581207" y="11052367"/>
              <a:ext cx="0" cy="124800"/>
            </a:xfrm>
            <a:prstGeom prst="straightConnector1">
              <a:avLst/>
            </a:prstGeom>
            <a:noFill/>
            <a:ln w="9525" cap="flat" cmpd="sng">
              <a:solidFill>
                <a:schemeClr val="dk1"/>
              </a:solidFill>
              <a:prstDash val="solid"/>
              <a:round/>
              <a:headEnd type="none" w="med" len="med"/>
              <a:tailEnd type="none" w="med" len="med"/>
            </a:ln>
          </p:spPr>
        </p:cxnSp>
        <p:sp>
          <p:nvSpPr>
            <p:cNvPr id="60" name="Shape 424">
              <a:extLst>
                <a:ext uri="{FF2B5EF4-FFF2-40B4-BE49-F238E27FC236}">
                  <a16:creationId xmlns:a16="http://schemas.microsoft.com/office/drawing/2014/main" id="{082F051A-5AB2-4993-B932-517F5F770F37}"/>
                </a:ext>
              </a:extLst>
            </p:cNvPr>
            <p:cNvSpPr/>
            <p:nvPr/>
          </p:nvSpPr>
          <p:spPr>
            <a:xfrm>
              <a:off x="6890956" y="11164095"/>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61" name="Shape 425">
              <a:extLst>
                <a:ext uri="{FF2B5EF4-FFF2-40B4-BE49-F238E27FC236}">
                  <a16:creationId xmlns:a16="http://schemas.microsoft.com/office/drawing/2014/main" id="{D2EECFE7-B28A-40BB-858B-4F5B9AB710A5}"/>
                </a:ext>
              </a:extLst>
            </p:cNvPr>
            <p:cNvCxnSpPr>
              <a:cxnSpLocks/>
            </p:cNvCxnSpPr>
            <p:nvPr/>
          </p:nvCxnSpPr>
          <p:spPr>
            <a:xfrm>
              <a:off x="7306852" y="11344106"/>
              <a:ext cx="0" cy="124800"/>
            </a:xfrm>
            <a:prstGeom prst="straightConnector1">
              <a:avLst/>
            </a:prstGeom>
            <a:noFill/>
            <a:ln w="9525" cap="flat" cmpd="sng">
              <a:solidFill>
                <a:schemeClr val="dk1"/>
              </a:solidFill>
              <a:prstDash val="solid"/>
              <a:round/>
              <a:headEnd type="none" w="med" len="med"/>
              <a:tailEnd type="none" w="med" len="med"/>
            </a:ln>
          </p:spPr>
        </p:cxnSp>
        <p:sp>
          <p:nvSpPr>
            <p:cNvPr id="62" name="Shape 426">
              <a:extLst>
                <a:ext uri="{FF2B5EF4-FFF2-40B4-BE49-F238E27FC236}">
                  <a16:creationId xmlns:a16="http://schemas.microsoft.com/office/drawing/2014/main" id="{DA717B3C-70CD-4DBA-9BC5-D21CA39A35DC}"/>
                </a:ext>
              </a:extLst>
            </p:cNvPr>
            <p:cNvSpPr/>
            <p:nvPr/>
          </p:nvSpPr>
          <p:spPr>
            <a:xfrm>
              <a:off x="6894844" y="1146345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63" name="Shape 427">
              <a:extLst>
                <a:ext uri="{FF2B5EF4-FFF2-40B4-BE49-F238E27FC236}">
                  <a16:creationId xmlns:a16="http://schemas.microsoft.com/office/drawing/2014/main" id="{D0021E05-87A1-417D-9C0D-03083716CB08}"/>
                </a:ext>
              </a:extLst>
            </p:cNvPr>
            <p:cNvCxnSpPr>
              <a:cxnSpLocks/>
            </p:cNvCxnSpPr>
            <p:nvPr/>
          </p:nvCxnSpPr>
          <p:spPr>
            <a:xfrm>
              <a:off x="7022591" y="11643466"/>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4" name="Shape 428">
              <a:extLst>
                <a:ext uri="{FF2B5EF4-FFF2-40B4-BE49-F238E27FC236}">
                  <a16:creationId xmlns:a16="http://schemas.microsoft.com/office/drawing/2014/main" id="{6FC0437B-AA5B-4BCD-AB9B-D3CAA52A3BC4}"/>
                </a:ext>
              </a:extLst>
            </p:cNvPr>
            <p:cNvCxnSpPr>
              <a:cxnSpLocks/>
            </p:cNvCxnSpPr>
            <p:nvPr/>
          </p:nvCxnSpPr>
          <p:spPr>
            <a:xfrm rot="10800000">
              <a:off x="6721201" y="11768111"/>
              <a:ext cx="299200" cy="0"/>
            </a:xfrm>
            <a:prstGeom prst="straightConnector1">
              <a:avLst/>
            </a:prstGeom>
            <a:noFill/>
            <a:ln w="9525" cap="flat" cmpd="sng">
              <a:solidFill>
                <a:schemeClr val="dk1"/>
              </a:solidFill>
              <a:prstDash val="solid"/>
              <a:round/>
              <a:headEnd type="none" w="med" len="med"/>
              <a:tailEnd type="none" w="med" len="med"/>
            </a:ln>
          </p:spPr>
        </p:cxnSp>
        <p:cxnSp>
          <p:nvCxnSpPr>
            <p:cNvPr id="65" name="Shape 429">
              <a:extLst>
                <a:ext uri="{FF2B5EF4-FFF2-40B4-BE49-F238E27FC236}">
                  <a16:creationId xmlns:a16="http://schemas.microsoft.com/office/drawing/2014/main" id="{43AB4045-A680-4044-B2B8-627F8F395906}"/>
                </a:ext>
              </a:extLst>
            </p:cNvPr>
            <p:cNvCxnSpPr>
              <a:cxnSpLocks/>
            </p:cNvCxnSpPr>
            <p:nvPr/>
          </p:nvCxnSpPr>
          <p:spPr>
            <a:xfrm>
              <a:off x="6721713" y="11772271"/>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6" name="Shape 430">
              <a:extLst>
                <a:ext uri="{FF2B5EF4-FFF2-40B4-BE49-F238E27FC236}">
                  <a16:creationId xmlns:a16="http://schemas.microsoft.com/office/drawing/2014/main" id="{F7496EF8-7B6E-46BB-8378-AB5E9C2D76E0}"/>
                </a:ext>
              </a:extLst>
            </p:cNvPr>
            <p:cNvCxnSpPr>
              <a:cxnSpLocks/>
            </p:cNvCxnSpPr>
            <p:nvPr/>
          </p:nvCxnSpPr>
          <p:spPr>
            <a:xfrm>
              <a:off x="7456199" y="11643466"/>
              <a:ext cx="0" cy="124800"/>
            </a:xfrm>
            <a:prstGeom prst="straightConnector1">
              <a:avLst/>
            </a:prstGeom>
            <a:noFill/>
            <a:ln w="9525" cap="flat" cmpd="sng">
              <a:solidFill>
                <a:schemeClr val="dk1"/>
              </a:solidFill>
              <a:prstDash val="solid"/>
              <a:round/>
              <a:headEnd type="none" w="med" len="med"/>
              <a:tailEnd type="none" w="med" len="med"/>
            </a:ln>
          </p:spPr>
        </p:cxnSp>
        <p:cxnSp>
          <p:nvCxnSpPr>
            <p:cNvPr id="67" name="Shape 431">
              <a:extLst>
                <a:ext uri="{FF2B5EF4-FFF2-40B4-BE49-F238E27FC236}">
                  <a16:creationId xmlns:a16="http://schemas.microsoft.com/office/drawing/2014/main" id="{0E997926-4525-4F20-8D9F-8B1CD49FD1C5}"/>
                </a:ext>
              </a:extLst>
            </p:cNvPr>
            <p:cNvCxnSpPr>
              <a:cxnSpLocks/>
            </p:cNvCxnSpPr>
            <p:nvPr/>
          </p:nvCxnSpPr>
          <p:spPr>
            <a:xfrm rot="10800000">
              <a:off x="7455687" y="11768111"/>
              <a:ext cx="299200" cy="0"/>
            </a:xfrm>
            <a:prstGeom prst="straightConnector1">
              <a:avLst/>
            </a:prstGeom>
            <a:noFill/>
            <a:ln w="9525" cap="flat" cmpd="sng">
              <a:solidFill>
                <a:schemeClr val="dk1"/>
              </a:solidFill>
              <a:prstDash val="solid"/>
              <a:round/>
              <a:headEnd type="none" w="med" len="med"/>
              <a:tailEnd type="none" w="med" len="med"/>
            </a:ln>
          </p:spPr>
        </p:cxnSp>
        <p:cxnSp>
          <p:nvCxnSpPr>
            <p:cNvPr id="68" name="Shape 432">
              <a:extLst>
                <a:ext uri="{FF2B5EF4-FFF2-40B4-BE49-F238E27FC236}">
                  <a16:creationId xmlns:a16="http://schemas.microsoft.com/office/drawing/2014/main" id="{B9359816-AF98-48B6-81E8-923A0FB18D03}"/>
                </a:ext>
              </a:extLst>
            </p:cNvPr>
            <p:cNvCxnSpPr>
              <a:cxnSpLocks/>
            </p:cNvCxnSpPr>
            <p:nvPr/>
          </p:nvCxnSpPr>
          <p:spPr>
            <a:xfrm>
              <a:off x="7753793" y="11768111"/>
              <a:ext cx="0" cy="124800"/>
            </a:xfrm>
            <a:prstGeom prst="straightConnector1">
              <a:avLst/>
            </a:prstGeom>
            <a:noFill/>
            <a:ln w="9525" cap="flat" cmpd="sng">
              <a:solidFill>
                <a:schemeClr val="dk1"/>
              </a:solidFill>
              <a:prstDash val="solid"/>
              <a:round/>
              <a:headEnd type="none" w="med" len="med"/>
              <a:tailEnd type="none" w="med" len="med"/>
            </a:ln>
          </p:spPr>
        </p:cxnSp>
        <p:sp>
          <p:nvSpPr>
            <p:cNvPr id="69" name="Shape 433">
              <a:extLst>
                <a:ext uri="{FF2B5EF4-FFF2-40B4-BE49-F238E27FC236}">
                  <a16:creationId xmlns:a16="http://schemas.microsoft.com/office/drawing/2014/main" id="{809A63BA-877F-458A-B652-955D9ADF9308}"/>
                </a:ext>
              </a:extLst>
            </p:cNvPr>
            <p:cNvSpPr txBox="1"/>
            <p:nvPr/>
          </p:nvSpPr>
          <p:spPr>
            <a:xfrm>
              <a:off x="7699567" y="10448725"/>
              <a:ext cx="526400" cy="156000"/>
            </a:xfrm>
            <a:prstGeom prst="rect">
              <a:avLst/>
            </a:prstGeom>
            <a:noFill/>
            <a:ln>
              <a:noFill/>
            </a:ln>
          </p:spPr>
          <p:txBody>
            <a:bodyPr wrap="square" lIns="50800" tIns="50800" rIns="50800" bIns="50800" anchor="ctr" anchorCtr="0">
              <a:noAutofit/>
            </a:bodyPr>
            <a:lstStyle/>
            <a:p>
              <a:pPr indent="-101601">
                <a:buClr>
                  <a:srgbClr val="000000"/>
                </a:buClr>
                <a:buSzPct val="120000"/>
              </a:pPr>
              <a:endParaRPr sz="3200">
                <a:solidFill>
                  <a:srgbClr val="008000"/>
                </a:solidFill>
                <a:latin typeface="Cera PRO Black" panose="00000A00000000000000" pitchFamily="2" charset="0"/>
                <a:ea typeface="Arial"/>
                <a:cs typeface="Arial"/>
                <a:sym typeface="Arial"/>
              </a:endParaRPr>
            </a:p>
          </p:txBody>
        </p:sp>
        <p:sp>
          <p:nvSpPr>
            <p:cNvPr id="70" name="Shape 434">
              <a:extLst>
                <a:ext uri="{FF2B5EF4-FFF2-40B4-BE49-F238E27FC236}">
                  <a16:creationId xmlns:a16="http://schemas.microsoft.com/office/drawing/2014/main" id="{A50AFA58-BEE8-4E00-9434-EED47978E2E4}"/>
                </a:ext>
              </a:extLst>
            </p:cNvPr>
            <p:cNvSpPr txBox="1"/>
            <p:nvPr/>
          </p:nvSpPr>
          <p:spPr>
            <a:xfrm>
              <a:off x="7699567" y="10754431"/>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1" name="Shape 435">
              <a:extLst>
                <a:ext uri="{FF2B5EF4-FFF2-40B4-BE49-F238E27FC236}">
                  <a16:creationId xmlns:a16="http://schemas.microsoft.com/office/drawing/2014/main" id="{FF06B73F-7B68-4327-9EBE-2310505C8FD6}"/>
                </a:ext>
              </a:extLst>
            </p:cNvPr>
            <p:cNvSpPr/>
            <p:nvPr/>
          </p:nvSpPr>
          <p:spPr>
            <a:xfrm>
              <a:off x="8406791" y="11011061"/>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2" name="Shape 436">
              <a:extLst>
                <a:ext uri="{FF2B5EF4-FFF2-40B4-BE49-F238E27FC236}">
                  <a16:creationId xmlns:a16="http://schemas.microsoft.com/office/drawing/2014/main" id="{6FAC99BD-3A98-496D-BF55-E430E6C679E8}"/>
                </a:ext>
              </a:extLst>
            </p:cNvPr>
            <p:cNvSpPr txBox="1"/>
            <p:nvPr/>
          </p:nvSpPr>
          <p:spPr>
            <a:xfrm>
              <a:off x="7399436" y="11018314"/>
              <a:ext cx="148800" cy="64000"/>
            </a:xfrm>
            <a:prstGeom prst="rect">
              <a:avLst/>
            </a:prstGeom>
            <a:noFill/>
            <a:ln>
              <a:noFill/>
            </a:ln>
          </p:spPr>
          <p:txBody>
            <a:bodyPr wrap="square" lIns="50800" tIns="50800" rIns="50800" bIns="50800" anchor="ctr" anchorCtr="0">
              <a:noAutofit/>
            </a:bodyPr>
            <a:lstStyle/>
            <a:p>
              <a:pPr indent="-101601" algn="l">
                <a:buClr>
                  <a:srgbClr val="000000"/>
                </a:buClr>
                <a:buSzPct val="100000"/>
              </a:pPr>
              <a:r>
                <a:rPr lang="en" sz="3200" dirty="0">
                  <a:latin typeface="Cera PRO Black" panose="00000A00000000000000" pitchFamily="2" charset="0"/>
                  <a:ea typeface="Helvetica Neue Light"/>
                  <a:cs typeface="Helvetica Neue Light"/>
                  <a:sym typeface="Helvetica Neue Light"/>
                </a:rPr>
                <a:t>O</a:t>
              </a:r>
            </a:p>
          </p:txBody>
        </p:sp>
        <p:sp>
          <p:nvSpPr>
            <p:cNvPr id="73" name="Shape 437">
              <a:extLst>
                <a:ext uri="{FF2B5EF4-FFF2-40B4-BE49-F238E27FC236}">
                  <a16:creationId xmlns:a16="http://schemas.microsoft.com/office/drawing/2014/main" id="{7204B118-F52D-4DA7-8A3A-1DC48D24DDFA}"/>
                </a:ext>
              </a:extLst>
            </p:cNvPr>
            <p:cNvSpPr/>
            <p:nvPr/>
          </p:nvSpPr>
          <p:spPr>
            <a:xfrm>
              <a:off x="8508177" y="11177013"/>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4" name="Shape 438">
              <a:extLst>
                <a:ext uri="{FF2B5EF4-FFF2-40B4-BE49-F238E27FC236}">
                  <a16:creationId xmlns:a16="http://schemas.microsoft.com/office/drawing/2014/main" id="{DE88C5D0-A880-433A-9E4D-CF5A9C0A287F}"/>
                </a:ext>
              </a:extLst>
            </p:cNvPr>
            <p:cNvSpPr txBox="1"/>
            <p:nvPr/>
          </p:nvSpPr>
          <p:spPr>
            <a:xfrm>
              <a:off x="7053959" y="11182517"/>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5" name="Shape 439">
              <a:extLst>
                <a:ext uri="{FF2B5EF4-FFF2-40B4-BE49-F238E27FC236}">
                  <a16:creationId xmlns:a16="http://schemas.microsoft.com/office/drawing/2014/main" id="{49D09525-36D0-49A0-80E5-D7A47CA28588}"/>
                </a:ext>
              </a:extLst>
            </p:cNvPr>
            <p:cNvSpPr txBox="1"/>
            <p:nvPr/>
          </p:nvSpPr>
          <p:spPr>
            <a:xfrm>
              <a:off x="7055943" y="11459965"/>
              <a:ext cx="526400" cy="1888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76" name="Shape 440">
              <a:extLst>
                <a:ext uri="{FF2B5EF4-FFF2-40B4-BE49-F238E27FC236}">
                  <a16:creationId xmlns:a16="http://schemas.microsoft.com/office/drawing/2014/main" id="{0FD4950B-C2E2-4A72-BFAF-E75D0EC232B3}"/>
                </a:ext>
              </a:extLst>
            </p:cNvPr>
            <p:cNvSpPr/>
            <p:nvPr/>
          </p:nvSpPr>
          <p:spPr>
            <a:xfrm>
              <a:off x="7658316" y="11892757"/>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7" name="Shape 441">
              <a:extLst>
                <a:ext uri="{FF2B5EF4-FFF2-40B4-BE49-F238E27FC236}">
                  <a16:creationId xmlns:a16="http://schemas.microsoft.com/office/drawing/2014/main" id="{94A972F8-4AF4-44C3-B71C-54DD263147CC}"/>
                </a:ext>
              </a:extLst>
            </p:cNvPr>
            <p:cNvSpPr txBox="1"/>
            <p:nvPr/>
          </p:nvSpPr>
          <p:spPr>
            <a:xfrm>
              <a:off x="7686143" y="11922994"/>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78" name="Shape 442">
              <a:extLst>
                <a:ext uri="{FF2B5EF4-FFF2-40B4-BE49-F238E27FC236}">
                  <a16:creationId xmlns:a16="http://schemas.microsoft.com/office/drawing/2014/main" id="{8D045F42-2B20-40B9-8ACA-C6B549C3DE36}"/>
                </a:ext>
              </a:extLst>
            </p:cNvPr>
            <p:cNvSpPr/>
            <p:nvPr/>
          </p:nvSpPr>
          <p:spPr>
            <a:xfrm>
              <a:off x="7569028" y="11723109"/>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79" name="Shape 443">
              <a:extLst>
                <a:ext uri="{FF2B5EF4-FFF2-40B4-BE49-F238E27FC236}">
                  <a16:creationId xmlns:a16="http://schemas.microsoft.com/office/drawing/2014/main" id="{E3761BD6-32A9-477F-BD66-151FCEEB8DC2}"/>
                </a:ext>
              </a:extLst>
            </p:cNvPr>
            <p:cNvSpPr/>
            <p:nvPr/>
          </p:nvSpPr>
          <p:spPr>
            <a:xfrm>
              <a:off x="6825687" y="11718647"/>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0" name="Shape 444">
              <a:extLst>
                <a:ext uri="{FF2B5EF4-FFF2-40B4-BE49-F238E27FC236}">
                  <a16:creationId xmlns:a16="http://schemas.microsoft.com/office/drawing/2014/main" id="{AA3396BF-EBF7-4A1D-A0AB-48EABE006565}"/>
                </a:ext>
              </a:extLst>
            </p:cNvPr>
            <p:cNvSpPr/>
            <p:nvPr/>
          </p:nvSpPr>
          <p:spPr>
            <a:xfrm>
              <a:off x="6367721" y="11866575"/>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1" name="Shape 445">
              <a:extLst>
                <a:ext uri="{FF2B5EF4-FFF2-40B4-BE49-F238E27FC236}">
                  <a16:creationId xmlns:a16="http://schemas.microsoft.com/office/drawing/2014/main" id="{3172F7C9-0C61-4E0E-95F9-2CEBD0809396}"/>
                </a:ext>
              </a:extLst>
            </p:cNvPr>
            <p:cNvSpPr txBox="1"/>
            <p:nvPr/>
          </p:nvSpPr>
          <p:spPr>
            <a:xfrm>
              <a:off x="6523001" y="11881506"/>
              <a:ext cx="526400" cy="1504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cxnSp>
          <p:nvCxnSpPr>
            <p:cNvPr id="82" name="Shape 446">
              <a:extLst>
                <a:ext uri="{FF2B5EF4-FFF2-40B4-BE49-F238E27FC236}">
                  <a16:creationId xmlns:a16="http://schemas.microsoft.com/office/drawing/2014/main" id="{C71D3B35-B94E-4F70-A539-FDE7B03B709D}"/>
                </a:ext>
              </a:extLst>
            </p:cNvPr>
            <p:cNvCxnSpPr>
              <a:cxnSpLocks/>
            </p:cNvCxnSpPr>
            <p:nvPr/>
          </p:nvCxnSpPr>
          <p:spPr>
            <a:xfrm>
              <a:off x="6721713" y="12046586"/>
              <a:ext cx="0" cy="124800"/>
            </a:xfrm>
            <a:prstGeom prst="straightConnector1">
              <a:avLst/>
            </a:prstGeom>
            <a:noFill/>
            <a:ln w="9525" cap="flat" cmpd="sng">
              <a:solidFill>
                <a:schemeClr val="dk1"/>
              </a:solidFill>
              <a:prstDash val="solid"/>
              <a:round/>
              <a:headEnd type="none" w="med" len="med"/>
              <a:tailEnd type="none" w="med" len="med"/>
            </a:ln>
          </p:spPr>
        </p:cxnSp>
        <p:sp>
          <p:nvSpPr>
            <p:cNvPr id="83" name="Shape 447">
              <a:extLst>
                <a:ext uri="{FF2B5EF4-FFF2-40B4-BE49-F238E27FC236}">
                  <a16:creationId xmlns:a16="http://schemas.microsoft.com/office/drawing/2014/main" id="{2A30B1ED-0E1F-4C9A-8EE0-980E09FBD009}"/>
                </a:ext>
              </a:extLst>
            </p:cNvPr>
            <p:cNvSpPr/>
            <p:nvPr/>
          </p:nvSpPr>
          <p:spPr>
            <a:xfrm>
              <a:off x="6637020" y="12171231"/>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4" name="Shape 448">
              <a:extLst>
                <a:ext uri="{FF2B5EF4-FFF2-40B4-BE49-F238E27FC236}">
                  <a16:creationId xmlns:a16="http://schemas.microsoft.com/office/drawing/2014/main" id="{4FB1B376-37F1-4D2D-AE90-225B5CC06E2F}"/>
                </a:ext>
              </a:extLst>
            </p:cNvPr>
            <p:cNvSpPr txBox="1"/>
            <p:nvPr/>
          </p:nvSpPr>
          <p:spPr>
            <a:xfrm>
              <a:off x="6668108" y="12201469"/>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45" name="Circle">
              <a:extLst>
                <a:ext uri="{FF2B5EF4-FFF2-40B4-BE49-F238E27FC236}">
                  <a16:creationId xmlns:a16="http://schemas.microsoft.com/office/drawing/2014/main" id="{129D92E8-2FD9-4AB2-AF14-23F0036DB2AC}"/>
                </a:ext>
              </a:extLst>
            </p:cNvPr>
            <p:cNvSpPr/>
            <p:nvPr/>
          </p:nvSpPr>
          <p:spPr>
            <a:xfrm>
              <a:off x="13636577" y="2743716"/>
              <a:ext cx="5997014" cy="5911132"/>
            </a:xfrm>
            <a:prstGeom prst="ellipse">
              <a:avLst/>
            </a:prstGeom>
            <a:solidFill>
              <a:srgbClr val="11A2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46" name="Circle">
              <a:extLst>
                <a:ext uri="{FF2B5EF4-FFF2-40B4-BE49-F238E27FC236}">
                  <a16:creationId xmlns:a16="http://schemas.microsoft.com/office/drawing/2014/main" id="{3F5E9436-AED2-44FA-B84C-024AC973724E}"/>
                </a:ext>
              </a:extLst>
            </p:cNvPr>
            <p:cNvSpPr/>
            <p:nvPr/>
          </p:nvSpPr>
          <p:spPr>
            <a:xfrm>
              <a:off x="4930020" y="2761649"/>
              <a:ext cx="5997014" cy="5911132"/>
            </a:xfrm>
            <a:prstGeom prst="ellipse">
              <a:avLst/>
            </a:prstGeom>
            <a:solidFill>
              <a:schemeClr val="accent4">
                <a:lumMod val="75000"/>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8" name="Ορθογώνιο 47">
              <a:extLst>
                <a:ext uri="{FF2B5EF4-FFF2-40B4-BE49-F238E27FC236}">
                  <a16:creationId xmlns:a16="http://schemas.microsoft.com/office/drawing/2014/main" id="{B44FC23C-4D69-4FCE-8E94-1BF7F01F10A2}"/>
                </a:ext>
              </a:extLst>
            </p:cNvPr>
            <p:cNvSpPr/>
            <p:nvPr/>
          </p:nvSpPr>
          <p:spPr>
            <a:xfrm>
              <a:off x="15258088" y="4976362"/>
              <a:ext cx="2929007" cy="908134"/>
            </a:xfrm>
            <a:prstGeom prst="rect">
              <a:avLst/>
            </a:prstGeom>
          </p:spPr>
          <p:txBody>
            <a:bodyPr wrap="none">
              <a:spAutoFit/>
            </a:bodyPr>
            <a:lstStyle/>
            <a:p>
              <a:pPr lvl="0" indent="-190500" algn="l">
                <a:lnSpc>
                  <a:spcPct val="120000"/>
                </a:lnSpc>
                <a:buClr>
                  <a:srgbClr val="222222"/>
                </a:buClr>
                <a:buSzPct val="100000"/>
              </a:pPr>
              <a:r>
                <a:rPr lang="pl-PL" sz="4800" dirty="0">
                  <a:solidFill>
                    <a:srgbClr val="222222"/>
                  </a:solidFill>
                  <a:latin typeface="Cera PRO Black" panose="00000A00000000000000" pitchFamily="2" charset="0"/>
                  <a:ea typeface="Arial"/>
                  <a:cs typeface="Arial"/>
                  <a:sym typeface="Arial"/>
                </a:rPr>
                <a:t>Buy More</a:t>
              </a:r>
              <a:endParaRPr lang="en" sz="4800" b="0" dirty="0">
                <a:solidFill>
                  <a:srgbClr val="222222"/>
                </a:solidFill>
                <a:latin typeface="Cera PRO Black" panose="00000A00000000000000" pitchFamily="2" charset="0"/>
                <a:ea typeface="Arial"/>
                <a:cs typeface="Arial"/>
                <a:sym typeface="Arial"/>
              </a:endParaRPr>
            </a:p>
          </p:txBody>
        </p:sp>
        <p:sp>
          <p:nvSpPr>
            <p:cNvPr id="86" name="Ορθογώνιο 85">
              <a:extLst>
                <a:ext uri="{FF2B5EF4-FFF2-40B4-BE49-F238E27FC236}">
                  <a16:creationId xmlns:a16="http://schemas.microsoft.com/office/drawing/2014/main" id="{C4FB283D-2DD8-4D83-8981-C86AF7E620BB}"/>
                </a:ext>
              </a:extLst>
            </p:cNvPr>
            <p:cNvSpPr/>
            <p:nvPr/>
          </p:nvSpPr>
          <p:spPr>
            <a:xfrm>
              <a:off x="5217588" y="4916899"/>
              <a:ext cx="5301451" cy="908134"/>
            </a:xfrm>
            <a:prstGeom prst="rect">
              <a:avLst/>
            </a:prstGeom>
          </p:spPr>
          <p:txBody>
            <a:bodyPr wrap="none">
              <a:spAutoFit/>
            </a:bodyPr>
            <a:lstStyle/>
            <a:p>
              <a:pPr lvl="0" indent="-190500" algn="l">
                <a:lnSpc>
                  <a:spcPct val="120000"/>
                </a:lnSpc>
                <a:buClr>
                  <a:srgbClr val="222222"/>
                </a:buClr>
                <a:buSzPct val="100000"/>
              </a:pPr>
              <a:r>
                <a:rPr lang="en" sz="4800" dirty="0">
                  <a:solidFill>
                    <a:srgbClr val="222222"/>
                  </a:solidFill>
                  <a:latin typeface="Cera PRO Black" panose="00000A00000000000000" pitchFamily="2" charset="0"/>
                  <a:ea typeface="Arial"/>
                  <a:cs typeface="Arial"/>
                  <a:sym typeface="Arial"/>
                </a:rPr>
                <a:t>Bring </a:t>
              </a:r>
              <a:r>
                <a:rPr lang="en" sz="4800" b="0" dirty="0">
                  <a:solidFill>
                    <a:srgbClr val="222222"/>
                  </a:solidFill>
                  <a:latin typeface="Cera PRO Black" panose="00000A00000000000000" pitchFamily="2" charset="0"/>
                  <a:ea typeface="Arial"/>
                  <a:cs typeface="Arial"/>
                  <a:sym typeface="Arial"/>
                </a:rPr>
                <a:t>them back!</a:t>
              </a:r>
            </a:p>
          </p:txBody>
        </p:sp>
        <p:sp>
          <p:nvSpPr>
            <p:cNvPr id="87" name="Shape 411">
              <a:extLst>
                <a:ext uri="{FF2B5EF4-FFF2-40B4-BE49-F238E27FC236}">
                  <a16:creationId xmlns:a16="http://schemas.microsoft.com/office/drawing/2014/main" id="{39EC4A23-6087-4327-AEBC-5D3C19CF05F6}"/>
                </a:ext>
              </a:extLst>
            </p:cNvPr>
            <p:cNvSpPr/>
            <p:nvPr/>
          </p:nvSpPr>
          <p:spPr>
            <a:xfrm>
              <a:off x="16359979" y="10861444"/>
              <a:ext cx="1312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88" name="Shape 415">
              <a:extLst>
                <a:ext uri="{FF2B5EF4-FFF2-40B4-BE49-F238E27FC236}">
                  <a16:creationId xmlns:a16="http://schemas.microsoft.com/office/drawing/2014/main" id="{0AE0C1C6-5196-437D-8D2F-FDA468CF184E}"/>
                </a:ext>
              </a:extLst>
            </p:cNvPr>
            <p:cNvSpPr/>
            <p:nvPr/>
          </p:nvSpPr>
          <p:spPr>
            <a:xfrm>
              <a:off x="16442707" y="10307449"/>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89" name="Shape 416">
              <a:extLst>
                <a:ext uri="{FF2B5EF4-FFF2-40B4-BE49-F238E27FC236}">
                  <a16:creationId xmlns:a16="http://schemas.microsoft.com/office/drawing/2014/main" id="{3C06B8FB-0A48-43EF-93DE-DEECB44F67CD}"/>
                </a:ext>
              </a:extLst>
            </p:cNvPr>
            <p:cNvCxnSpPr>
              <a:cxnSpLocks/>
            </p:cNvCxnSpPr>
            <p:nvPr/>
          </p:nvCxnSpPr>
          <p:spPr>
            <a:xfrm>
              <a:off x="16897326" y="10487460"/>
              <a:ext cx="0" cy="124800"/>
            </a:xfrm>
            <a:prstGeom prst="straightConnector1">
              <a:avLst/>
            </a:prstGeom>
            <a:noFill/>
            <a:ln w="9525" cap="flat" cmpd="sng">
              <a:solidFill>
                <a:schemeClr val="dk1"/>
              </a:solidFill>
              <a:prstDash val="solid"/>
              <a:round/>
              <a:headEnd type="none" w="med" len="med"/>
              <a:tailEnd type="none" w="med" len="med"/>
            </a:ln>
          </p:spPr>
        </p:cxnSp>
        <p:sp>
          <p:nvSpPr>
            <p:cNvPr id="90" name="Shape 417">
              <a:extLst>
                <a:ext uri="{FF2B5EF4-FFF2-40B4-BE49-F238E27FC236}">
                  <a16:creationId xmlns:a16="http://schemas.microsoft.com/office/drawing/2014/main" id="{299BF258-D30A-4E10-A6C9-5D7684D3CBD4}"/>
                </a:ext>
              </a:extLst>
            </p:cNvPr>
            <p:cNvSpPr/>
            <p:nvPr/>
          </p:nvSpPr>
          <p:spPr>
            <a:xfrm>
              <a:off x="16442718" y="10603521"/>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91" name="Shape 418">
              <a:extLst>
                <a:ext uri="{FF2B5EF4-FFF2-40B4-BE49-F238E27FC236}">
                  <a16:creationId xmlns:a16="http://schemas.microsoft.com/office/drawing/2014/main" id="{204A430C-E834-4485-8EA0-FB5FAB441203}"/>
                </a:ext>
              </a:extLst>
            </p:cNvPr>
            <p:cNvCxnSpPr>
              <a:cxnSpLocks/>
            </p:cNvCxnSpPr>
            <p:nvPr/>
          </p:nvCxnSpPr>
          <p:spPr>
            <a:xfrm>
              <a:off x="17252411" y="10792940"/>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2" name="Shape 419">
              <a:extLst>
                <a:ext uri="{FF2B5EF4-FFF2-40B4-BE49-F238E27FC236}">
                  <a16:creationId xmlns:a16="http://schemas.microsoft.com/office/drawing/2014/main" id="{270F239A-E279-4487-BC73-94F596B43AB4}"/>
                </a:ext>
              </a:extLst>
            </p:cNvPr>
            <p:cNvCxnSpPr>
              <a:cxnSpLocks/>
            </p:cNvCxnSpPr>
            <p:nvPr/>
          </p:nvCxnSpPr>
          <p:spPr>
            <a:xfrm>
              <a:off x="16574342" y="10788308"/>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3" name="Shape 420">
              <a:extLst>
                <a:ext uri="{FF2B5EF4-FFF2-40B4-BE49-F238E27FC236}">
                  <a16:creationId xmlns:a16="http://schemas.microsoft.com/office/drawing/2014/main" id="{5480D6AC-C943-4EE5-BD3C-68147C1E7E82}"/>
                </a:ext>
              </a:extLst>
            </p:cNvPr>
            <p:cNvCxnSpPr>
              <a:cxnSpLocks/>
            </p:cNvCxnSpPr>
            <p:nvPr/>
          </p:nvCxnSpPr>
          <p:spPr>
            <a:xfrm rot="10800000">
              <a:off x="17257131" y="10916561"/>
              <a:ext cx="299200" cy="0"/>
            </a:xfrm>
            <a:prstGeom prst="straightConnector1">
              <a:avLst/>
            </a:prstGeom>
            <a:noFill/>
            <a:ln w="9525" cap="flat" cmpd="sng">
              <a:solidFill>
                <a:schemeClr val="dk1"/>
              </a:solidFill>
              <a:prstDash val="solid"/>
              <a:round/>
              <a:headEnd type="none" w="med" len="med"/>
              <a:tailEnd type="none" w="med" len="med"/>
            </a:ln>
          </p:spPr>
        </p:cxnSp>
        <p:cxnSp>
          <p:nvCxnSpPr>
            <p:cNvPr id="94" name="Shape 421">
              <a:extLst>
                <a:ext uri="{FF2B5EF4-FFF2-40B4-BE49-F238E27FC236}">
                  <a16:creationId xmlns:a16="http://schemas.microsoft.com/office/drawing/2014/main" id="{12ACC93E-8825-4A3F-BACD-6880A74E5F69}"/>
                </a:ext>
              </a:extLst>
            </p:cNvPr>
            <p:cNvCxnSpPr>
              <a:cxnSpLocks/>
            </p:cNvCxnSpPr>
            <p:nvPr/>
          </p:nvCxnSpPr>
          <p:spPr>
            <a:xfrm rot="10800000">
              <a:off x="16275142" y="10912953"/>
              <a:ext cx="299200" cy="0"/>
            </a:xfrm>
            <a:prstGeom prst="straightConnector1">
              <a:avLst/>
            </a:prstGeom>
            <a:noFill/>
            <a:ln w="9525" cap="flat" cmpd="sng">
              <a:solidFill>
                <a:schemeClr val="dk1"/>
              </a:solidFill>
              <a:prstDash val="solid"/>
              <a:round/>
              <a:headEnd type="none" w="med" len="med"/>
              <a:tailEnd type="none" w="med" len="med"/>
            </a:ln>
          </p:spPr>
        </p:cxnSp>
        <p:cxnSp>
          <p:nvCxnSpPr>
            <p:cNvPr id="95" name="Shape 422">
              <a:extLst>
                <a:ext uri="{FF2B5EF4-FFF2-40B4-BE49-F238E27FC236}">
                  <a16:creationId xmlns:a16="http://schemas.microsoft.com/office/drawing/2014/main" id="{F464946A-7B91-4E06-956E-13F31642A579}"/>
                </a:ext>
              </a:extLst>
            </p:cNvPr>
            <p:cNvCxnSpPr>
              <a:cxnSpLocks/>
            </p:cNvCxnSpPr>
            <p:nvPr/>
          </p:nvCxnSpPr>
          <p:spPr>
            <a:xfrm>
              <a:off x="16276320" y="10912953"/>
              <a:ext cx="0" cy="124800"/>
            </a:xfrm>
            <a:prstGeom prst="straightConnector1">
              <a:avLst/>
            </a:prstGeom>
            <a:noFill/>
            <a:ln w="9525" cap="flat" cmpd="sng">
              <a:solidFill>
                <a:schemeClr val="dk1"/>
              </a:solidFill>
              <a:prstDash val="solid"/>
              <a:round/>
              <a:headEnd type="none" w="med" len="med"/>
              <a:tailEnd type="none" w="med" len="med"/>
            </a:ln>
          </p:spPr>
        </p:cxnSp>
        <p:cxnSp>
          <p:nvCxnSpPr>
            <p:cNvPr id="96" name="Shape 423">
              <a:extLst>
                <a:ext uri="{FF2B5EF4-FFF2-40B4-BE49-F238E27FC236}">
                  <a16:creationId xmlns:a16="http://schemas.microsoft.com/office/drawing/2014/main" id="{68965BF4-A95C-4154-916E-DF984E9A03B0}"/>
                </a:ext>
              </a:extLst>
            </p:cNvPr>
            <p:cNvCxnSpPr>
              <a:cxnSpLocks/>
            </p:cNvCxnSpPr>
            <p:nvPr/>
          </p:nvCxnSpPr>
          <p:spPr>
            <a:xfrm>
              <a:off x="17550006" y="10917585"/>
              <a:ext cx="0" cy="124800"/>
            </a:xfrm>
            <a:prstGeom prst="straightConnector1">
              <a:avLst/>
            </a:prstGeom>
            <a:noFill/>
            <a:ln w="9525" cap="flat" cmpd="sng">
              <a:solidFill>
                <a:schemeClr val="dk1"/>
              </a:solidFill>
              <a:prstDash val="solid"/>
              <a:round/>
              <a:headEnd type="none" w="med" len="med"/>
              <a:tailEnd type="none" w="med" len="med"/>
            </a:ln>
          </p:spPr>
        </p:cxnSp>
        <p:sp>
          <p:nvSpPr>
            <p:cNvPr id="97" name="Shape 424">
              <a:extLst>
                <a:ext uri="{FF2B5EF4-FFF2-40B4-BE49-F238E27FC236}">
                  <a16:creationId xmlns:a16="http://schemas.microsoft.com/office/drawing/2014/main" id="{3B00FB8C-39F9-4406-8863-6C7EF56801EB}"/>
                </a:ext>
              </a:extLst>
            </p:cNvPr>
            <p:cNvSpPr/>
            <p:nvPr/>
          </p:nvSpPr>
          <p:spPr>
            <a:xfrm>
              <a:off x="15859755" y="1102931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98" name="Shape 425">
              <a:extLst>
                <a:ext uri="{FF2B5EF4-FFF2-40B4-BE49-F238E27FC236}">
                  <a16:creationId xmlns:a16="http://schemas.microsoft.com/office/drawing/2014/main" id="{6AF17AF5-02D3-4CB9-B80E-7FCEADC9A298}"/>
                </a:ext>
              </a:extLst>
            </p:cNvPr>
            <p:cNvCxnSpPr>
              <a:cxnSpLocks/>
            </p:cNvCxnSpPr>
            <p:nvPr/>
          </p:nvCxnSpPr>
          <p:spPr>
            <a:xfrm>
              <a:off x="16275651" y="11209324"/>
              <a:ext cx="0" cy="124800"/>
            </a:xfrm>
            <a:prstGeom prst="straightConnector1">
              <a:avLst/>
            </a:prstGeom>
            <a:noFill/>
            <a:ln w="9525" cap="flat" cmpd="sng">
              <a:solidFill>
                <a:schemeClr val="dk1"/>
              </a:solidFill>
              <a:prstDash val="solid"/>
              <a:round/>
              <a:headEnd type="none" w="med" len="med"/>
              <a:tailEnd type="none" w="med" len="med"/>
            </a:ln>
          </p:spPr>
        </p:cxnSp>
        <p:sp>
          <p:nvSpPr>
            <p:cNvPr id="99" name="Shape 426">
              <a:extLst>
                <a:ext uri="{FF2B5EF4-FFF2-40B4-BE49-F238E27FC236}">
                  <a16:creationId xmlns:a16="http://schemas.microsoft.com/office/drawing/2014/main" id="{0A50D8E0-F70D-49A3-8BB7-3535873FEE2D}"/>
                </a:ext>
              </a:extLst>
            </p:cNvPr>
            <p:cNvSpPr/>
            <p:nvPr/>
          </p:nvSpPr>
          <p:spPr>
            <a:xfrm>
              <a:off x="15863643" y="11328671"/>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cxnSp>
          <p:nvCxnSpPr>
            <p:cNvPr id="100" name="Shape 427">
              <a:extLst>
                <a:ext uri="{FF2B5EF4-FFF2-40B4-BE49-F238E27FC236}">
                  <a16:creationId xmlns:a16="http://schemas.microsoft.com/office/drawing/2014/main" id="{60413169-5FA5-4A8F-B643-3719EBE9B7F4}"/>
                </a:ext>
              </a:extLst>
            </p:cNvPr>
            <p:cNvCxnSpPr>
              <a:cxnSpLocks/>
            </p:cNvCxnSpPr>
            <p:nvPr/>
          </p:nvCxnSpPr>
          <p:spPr>
            <a:xfrm>
              <a:off x="15991390" y="11508684"/>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1" name="Shape 428">
              <a:extLst>
                <a:ext uri="{FF2B5EF4-FFF2-40B4-BE49-F238E27FC236}">
                  <a16:creationId xmlns:a16="http://schemas.microsoft.com/office/drawing/2014/main" id="{091DAA68-7ADF-4A91-96A0-F01419E687FC}"/>
                </a:ext>
              </a:extLst>
            </p:cNvPr>
            <p:cNvCxnSpPr>
              <a:cxnSpLocks/>
            </p:cNvCxnSpPr>
            <p:nvPr/>
          </p:nvCxnSpPr>
          <p:spPr>
            <a:xfrm rot="10800000">
              <a:off x="15690000" y="11633329"/>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02" name="Shape 429">
              <a:extLst>
                <a:ext uri="{FF2B5EF4-FFF2-40B4-BE49-F238E27FC236}">
                  <a16:creationId xmlns:a16="http://schemas.microsoft.com/office/drawing/2014/main" id="{707440B9-59B8-4145-B64F-7F444E500A0B}"/>
                </a:ext>
              </a:extLst>
            </p:cNvPr>
            <p:cNvCxnSpPr>
              <a:cxnSpLocks/>
            </p:cNvCxnSpPr>
            <p:nvPr/>
          </p:nvCxnSpPr>
          <p:spPr>
            <a:xfrm>
              <a:off x="15690512" y="11637489"/>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3" name="Shape 430">
              <a:extLst>
                <a:ext uri="{FF2B5EF4-FFF2-40B4-BE49-F238E27FC236}">
                  <a16:creationId xmlns:a16="http://schemas.microsoft.com/office/drawing/2014/main" id="{A35619CB-C708-4568-BAE9-BA9001A1DF8B}"/>
                </a:ext>
              </a:extLst>
            </p:cNvPr>
            <p:cNvCxnSpPr>
              <a:cxnSpLocks/>
            </p:cNvCxnSpPr>
            <p:nvPr/>
          </p:nvCxnSpPr>
          <p:spPr>
            <a:xfrm>
              <a:off x="16424998" y="11508684"/>
              <a:ext cx="0" cy="124800"/>
            </a:xfrm>
            <a:prstGeom prst="straightConnector1">
              <a:avLst/>
            </a:prstGeom>
            <a:noFill/>
            <a:ln w="9525" cap="flat" cmpd="sng">
              <a:solidFill>
                <a:schemeClr val="dk1"/>
              </a:solidFill>
              <a:prstDash val="solid"/>
              <a:round/>
              <a:headEnd type="none" w="med" len="med"/>
              <a:tailEnd type="none" w="med" len="med"/>
            </a:ln>
          </p:spPr>
        </p:cxnSp>
        <p:cxnSp>
          <p:nvCxnSpPr>
            <p:cNvPr id="104" name="Shape 431">
              <a:extLst>
                <a:ext uri="{FF2B5EF4-FFF2-40B4-BE49-F238E27FC236}">
                  <a16:creationId xmlns:a16="http://schemas.microsoft.com/office/drawing/2014/main" id="{350121B5-44CF-43E5-86B9-AFA5177498D2}"/>
                </a:ext>
              </a:extLst>
            </p:cNvPr>
            <p:cNvCxnSpPr>
              <a:cxnSpLocks/>
            </p:cNvCxnSpPr>
            <p:nvPr/>
          </p:nvCxnSpPr>
          <p:spPr>
            <a:xfrm rot="10800000">
              <a:off x="16424486" y="11633329"/>
              <a:ext cx="299200" cy="0"/>
            </a:xfrm>
            <a:prstGeom prst="straightConnector1">
              <a:avLst/>
            </a:prstGeom>
            <a:noFill/>
            <a:ln w="9525" cap="flat" cmpd="sng">
              <a:solidFill>
                <a:schemeClr val="dk1"/>
              </a:solidFill>
              <a:prstDash val="solid"/>
              <a:round/>
              <a:headEnd type="none" w="med" len="med"/>
              <a:tailEnd type="none" w="med" len="med"/>
            </a:ln>
          </p:spPr>
        </p:cxnSp>
        <p:cxnSp>
          <p:nvCxnSpPr>
            <p:cNvPr id="105" name="Shape 432">
              <a:extLst>
                <a:ext uri="{FF2B5EF4-FFF2-40B4-BE49-F238E27FC236}">
                  <a16:creationId xmlns:a16="http://schemas.microsoft.com/office/drawing/2014/main" id="{20FDF8E0-64FF-4A7C-A906-ED69212C30AB}"/>
                </a:ext>
              </a:extLst>
            </p:cNvPr>
            <p:cNvCxnSpPr>
              <a:cxnSpLocks/>
            </p:cNvCxnSpPr>
            <p:nvPr/>
          </p:nvCxnSpPr>
          <p:spPr>
            <a:xfrm>
              <a:off x="16722592" y="11633329"/>
              <a:ext cx="0" cy="124800"/>
            </a:xfrm>
            <a:prstGeom prst="straightConnector1">
              <a:avLst/>
            </a:prstGeom>
            <a:noFill/>
            <a:ln w="9525" cap="flat" cmpd="sng">
              <a:solidFill>
                <a:schemeClr val="dk1"/>
              </a:solidFill>
              <a:prstDash val="solid"/>
              <a:round/>
              <a:headEnd type="none" w="med" len="med"/>
              <a:tailEnd type="none" w="med" len="med"/>
            </a:ln>
          </p:spPr>
        </p:cxnSp>
        <p:sp>
          <p:nvSpPr>
            <p:cNvPr id="106" name="Shape 433">
              <a:extLst>
                <a:ext uri="{FF2B5EF4-FFF2-40B4-BE49-F238E27FC236}">
                  <a16:creationId xmlns:a16="http://schemas.microsoft.com/office/drawing/2014/main" id="{2F0B20D0-F950-42F0-9AB5-BA39CAADAFA7}"/>
                </a:ext>
              </a:extLst>
            </p:cNvPr>
            <p:cNvSpPr txBox="1"/>
            <p:nvPr/>
          </p:nvSpPr>
          <p:spPr>
            <a:xfrm>
              <a:off x="16668366" y="10313943"/>
              <a:ext cx="526400" cy="156000"/>
            </a:xfrm>
            <a:prstGeom prst="rect">
              <a:avLst/>
            </a:prstGeom>
            <a:noFill/>
            <a:ln>
              <a:noFill/>
            </a:ln>
          </p:spPr>
          <p:txBody>
            <a:bodyPr wrap="square" lIns="50800" tIns="50800" rIns="50800" bIns="50800" anchor="ctr" anchorCtr="0">
              <a:noAutofit/>
            </a:bodyPr>
            <a:lstStyle/>
            <a:p>
              <a:pPr indent="-101601">
                <a:buClr>
                  <a:srgbClr val="000000"/>
                </a:buClr>
                <a:buSzPct val="120000"/>
              </a:pPr>
              <a:endParaRPr sz="3200">
                <a:solidFill>
                  <a:srgbClr val="008000"/>
                </a:solidFill>
                <a:latin typeface="Cera PRO Black" panose="00000A00000000000000" pitchFamily="2" charset="0"/>
                <a:ea typeface="Arial"/>
                <a:cs typeface="Arial"/>
                <a:sym typeface="Arial"/>
              </a:endParaRPr>
            </a:p>
          </p:txBody>
        </p:sp>
        <p:sp>
          <p:nvSpPr>
            <p:cNvPr id="107" name="Shape 434">
              <a:extLst>
                <a:ext uri="{FF2B5EF4-FFF2-40B4-BE49-F238E27FC236}">
                  <a16:creationId xmlns:a16="http://schemas.microsoft.com/office/drawing/2014/main" id="{6C11467D-8227-4940-99B4-CE2E521E2325}"/>
                </a:ext>
              </a:extLst>
            </p:cNvPr>
            <p:cNvSpPr txBox="1"/>
            <p:nvPr/>
          </p:nvSpPr>
          <p:spPr>
            <a:xfrm>
              <a:off x="16668366" y="10619649"/>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08" name="Shape 435">
              <a:extLst>
                <a:ext uri="{FF2B5EF4-FFF2-40B4-BE49-F238E27FC236}">
                  <a16:creationId xmlns:a16="http://schemas.microsoft.com/office/drawing/2014/main" id="{63A4FCA7-BA90-40F9-9CD2-E4A94F2B90D9}"/>
                </a:ext>
              </a:extLst>
            </p:cNvPr>
            <p:cNvSpPr/>
            <p:nvPr/>
          </p:nvSpPr>
          <p:spPr>
            <a:xfrm>
              <a:off x="17375590" y="10876279"/>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09" name="Shape 436">
              <a:extLst>
                <a:ext uri="{FF2B5EF4-FFF2-40B4-BE49-F238E27FC236}">
                  <a16:creationId xmlns:a16="http://schemas.microsoft.com/office/drawing/2014/main" id="{B2681B6B-CD1A-4AF7-8983-19378B8828DF}"/>
                </a:ext>
              </a:extLst>
            </p:cNvPr>
            <p:cNvSpPr txBox="1"/>
            <p:nvPr/>
          </p:nvSpPr>
          <p:spPr>
            <a:xfrm>
              <a:off x="16368235" y="10883532"/>
              <a:ext cx="148800" cy="64000"/>
            </a:xfrm>
            <a:prstGeom prst="rect">
              <a:avLst/>
            </a:prstGeom>
            <a:noFill/>
            <a:ln>
              <a:noFill/>
            </a:ln>
          </p:spPr>
          <p:txBody>
            <a:bodyPr wrap="square" lIns="50800" tIns="50800" rIns="50800" bIns="50800" anchor="ctr" anchorCtr="0">
              <a:noAutofit/>
            </a:bodyPr>
            <a:lstStyle/>
            <a:p>
              <a:pPr indent="-101601" algn="l">
                <a:buClr>
                  <a:srgbClr val="000000"/>
                </a:buClr>
                <a:buSzPct val="100000"/>
              </a:pPr>
              <a:r>
                <a:rPr lang="en" sz="3200" dirty="0">
                  <a:latin typeface="Cera PRO Black" panose="00000A00000000000000" pitchFamily="2" charset="0"/>
                  <a:ea typeface="Helvetica Neue Light"/>
                  <a:cs typeface="Helvetica Neue Light"/>
                  <a:sym typeface="Helvetica Neue Light"/>
                </a:rPr>
                <a:t>O</a:t>
              </a:r>
            </a:p>
          </p:txBody>
        </p:sp>
        <p:sp>
          <p:nvSpPr>
            <p:cNvPr id="110" name="Shape 437">
              <a:extLst>
                <a:ext uri="{FF2B5EF4-FFF2-40B4-BE49-F238E27FC236}">
                  <a16:creationId xmlns:a16="http://schemas.microsoft.com/office/drawing/2014/main" id="{ED035EBE-5ED3-446E-BA56-5BD81D1C7D47}"/>
                </a:ext>
              </a:extLst>
            </p:cNvPr>
            <p:cNvSpPr/>
            <p:nvPr/>
          </p:nvSpPr>
          <p:spPr>
            <a:xfrm>
              <a:off x="17476976" y="11042231"/>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1" name="Shape 438">
              <a:extLst>
                <a:ext uri="{FF2B5EF4-FFF2-40B4-BE49-F238E27FC236}">
                  <a16:creationId xmlns:a16="http://schemas.microsoft.com/office/drawing/2014/main" id="{6D4E8EA5-A4F6-4A53-8C17-C66BA3FA9C74}"/>
                </a:ext>
              </a:extLst>
            </p:cNvPr>
            <p:cNvSpPr txBox="1"/>
            <p:nvPr/>
          </p:nvSpPr>
          <p:spPr>
            <a:xfrm>
              <a:off x="16022758" y="11047735"/>
              <a:ext cx="526400" cy="1472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12" name="Shape 439">
              <a:extLst>
                <a:ext uri="{FF2B5EF4-FFF2-40B4-BE49-F238E27FC236}">
                  <a16:creationId xmlns:a16="http://schemas.microsoft.com/office/drawing/2014/main" id="{1852187B-327B-4953-8291-1F7BF0EFDA9E}"/>
                </a:ext>
              </a:extLst>
            </p:cNvPr>
            <p:cNvSpPr txBox="1"/>
            <p:nvPr/>
          </p:nvSpPr>
          <p:spPr>
            <a:xfrm>
              <a:off x="16024742" y="11325183"/>
              <a:ext cx="526400" cy="1888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sp>
          <p:nvSpPr>
            <p:cNvPr id="113" name="Shape 440">
              <a:extLst>
                <a:ext uri="{FF2B5EF4-FFF2-40B4-BE49-F238E27FC236}">
                  <a16:creationId xmlns:a16="http://schemas.microsoft.com/office/drawing/2014/main" id="{10A2AFBB-E2EC-4C47-8460-80DA95C21FBB}"/>
                </a:ext>
              </a:extLst>
            </p:cNvPr>
            <p:cNvSpPr/>
            <p:nvPr/>
          </p:nvSpPr>
          <p:spPr>
            <a:xfrm>
              <a:off x="16627115" y="11757975"/>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4" name="Shape 441">
              <a:extLst>
                <a:ext uri="{FF2B5EF4-FFF2-40B4-BE49-F238E27FC236}">
                  <a16:creationId xmlns:a16="http://schemas.microsoft.com/office/drawing/2014/main" id="{AA2B4BDF-B745-4A07-9F8D-125C88D0DC88}"/>
                </a:ext>
              </a:extLst>
            </p:cNvPr>
            <p:cNvSpPr txBox="1"/>
            <p:nvPr/>
          </p:nvSpPr>
          <p:spPr>
            <a:xfrm>
              <a:off x="16654942" y="11788212"/>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sp>
          <p:nvSpPr>
            <p:cNvPr id="115" name="Shape 442">
              <a:extLst>
                <a:ext uri="{FF2B5EF4-FFF2-40B4-BE49-F238E27FC236}">
                  <a16:creationId xmlns:a16="http://schemas.microsoft.com/office/drawing/2014/main" id="{D5198BA8-6576-4E79-BB37-BA103CE6764A}"/>
                </a:ext>
              </a:extLst>
            </p:cNvPr>
            <p:cNvSpPr/>
            <p:nvPr/>
          </p:nvSpPr>
          <p:spPr>
            <a:xfrm>
              <a:off x="16537827" y="11588327"/>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6" name="Shape 443">
              <a:extLst>
                <a:ext uri="{FF2B5EF4-FFF2-40B4-BE49-F238E27FC236}">
                  <a16:creationId xmlns:a16="http://schemas.microsoft.com/office/drawing/2014/main" id="{65079B84-CB77-451E-993B-92CA5EA68CEA}"/>
                </a:ext>
              </a:extLst>
            </p:cNvPr>
            <p:cNvSpPr/>
            <p:nvPr/>
          </p:nvSpPr>
          <p:spPr>
            <a:xfrm>
              <a:off x="15794486" y="11583865"/>
              <a:ext cx="130400" cy="904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7" name="Shape 444">
              <a:extLst>
                <a:ext uri="{FF2B5EF4-FFF2-40B4-BE49-F238E27FC236}">
                  <a16:creationId xmlns:a16="http://schemas.microsoft.com/office/drawing/2014/main" id="{0FB40AA5-D531-4561-BEDD-FD43638F6F93}"/>
                </a:ext>
              </a:extLst>
            </p:cNvPr>
            <p:cNvSpPr/>
            <p:nvPr/>
          </p:nvSpPr>
          <p:spPr>
            <a:xfrm>
              <a:off x="15336520" y="11731793"/>
              <a:ext cx="940000" cy="180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18" name="Shape 445">
              <a:extLst>
                <a:ext uri="{FF2B5EF4-FFF2-40B4-BE49-F238E27FC236}">
                  <a16:creationId xmlns:a16="http://schemas.microsoft.com/office/drawing/2014/main" id="{34CCDDBC-3D1A-4286-9B95-02D3D35B281D}"/>
                </a:ext>
              </a:extLst>
            </p:cNvPr>
            <p:cNvSpPr txBox="1"/>
            <p:nvPr/>
          </p:nvSpPr>
          <p:spPr>
            <a:xfrm>
              <a:off x="15491800" y="11746724"/>
              <a:ext cx="526400" cy="150400"/>
            </a:xfrm>
            <a:prstGeom prst="rect">
              <a:avLst/>
            </a:prstGeom>
            <a:noFill/>
            <a:ln>
              <a:noFill/>
            </a:ln>
          </p:spPr>
          <p:txBody>
            <a:bodyPr wrap="square" lIns="50800" tIns="50800" rIns="50800" bIns="50800" anchor="ctr" anchorCtr="0">
              <a:noAutofit/>
            </a:bodyPr>
            <a:lstStyle/>
            <a:p>
              <a:pPr indent="-84668">
                <a:buClr>
                  <a:srgbClr val="008000"/>
                </a:buClr>
                <a:buSzPct val="100000"/>
              </a:pPr>
              <a:endParaRPr sz="3200">
                <a:solidFill>
                  <a:srgbClr val="008000"/>
                </a:solidFill>
                <a:latin typeface="Cera PRO Black" panose="00000A00000000000000" pitchFamily="2" charset="0"/>
                <a:ea typeface="Arial"/>
                <a:cs typeface="Arial"/>
                <a:sym typeface="Arial"/>
              </a:endParaRPr>
            </a:p>
          </p:txBody>
        </p:sp>
        <p:cxnSp>
          <p:nvCxnSpPr>
            <p:cNvPr id="119" name="Shape 446">
              <a:extLst>
                <a:ext uri="{FF2B5EF4-FFF2-40B4-BE49-F238E27FC236}">
                  <a16:creationId xmlns:a16="http://schemas.microsoft.com/office/drawing/2014/main" id="{99043545-9103-4503-9E8B-89D616E11EC2}"/>
                </a:ext>
              </a:extLst>
            </p:cNvPr>
            <p:cNvCxnSpPr>
              <a:cxnSpLocks/>
            </p:cNvCxnSpPr>
            <p:nvPr/>
          </p:nvCxnSpPr>
          <p:spPr>
            <a:xfrm>
              <a:off x="15690512" y="11911804"/>
              <a:ext cx="0" cy="124800"/>
            </a:xfrm>
            <a:prstGeom prst="straightConnector1">
              <a:avLst/>
            </a:prstGeom>
            <a:noFill/>
            <a:ln w="9525" cap="flat" cmpd="sng">
              <a:solidFill>
                <a:schemeClr val="dk1"/>
              </a:solidFill>
              <a:prstDash val="solid"/>
              <a:round/>
              <a:headEnd type="none" w="med" len="med"/>
              <a:tailEnd type="none" w="med" len="med"/>
            </a:ln>
          </p:spPr>
        </p:cxnSp>
        <p:sp>
          <p:nvSpPr>
            <p:cNvPr id="120" name="Shape 447">
              <a:extLst>
                <a:ext uri="{FF2B5EF4-FFF2-40B4-BE49-F238E27FC236}">
                  <a16:creationId xmlns:a16="http://schemas.microsoft.com/office/drawing/2014/main" id="{C9E68EA1-5C88-4BA8-826A-049607855025}"/>
                </a:ext>
              </a:extLst>
            </p:cNvPr>
            <p:cNvSpPr/>
            <p:nvPr/>
          </p:nvSpPr>
          <p:spPr>
            <a:xfrm>
              <a:off x="15605819" y="12036449"/>
              <a:ext cx="192800" cy="128000"/>
            </a:xfrm>
            <a:prstGeom prst="roundRect">
              <a:avLst>
                <a:gd name="adj" fmla="val 16667"/>
              </a:avLst>
            </a:prstGeom>
            <a:solidFill>
              <a:schemeClr val="lt1"/>
            </a:solidFill>
            <a:ln>
              <a:noFill/>
            </a:ln>
            <a:effectLst>
              <a:outerShdw blurRad="38100" dist="25400" dir="5400000" rotWithShape="0">
                <a:srgbClr val="000000">
                  <a:alpha val="49800"/>
                </a:srgbClr>
              </a:outerShdw>
            </a:effectLst>
          </p:spPr>
          <p:txBody>
            <a:bodyPr wrap="square" lIns="50800" tIns="50800" rIns="50800" bIns="50800" anchor="ctr" anchorCtr="0">
              <a:noAutofit/>
            </a:bodyPr>
            <a:lstStyle/>
            <a:p>
              <a:pPr indent="-203203">
                <a:buClr>
                  <a:srgbClr val="000000"/>
                </a:buClr>
                <a:buSzPct val="100000"/>
              </a:pPr>
              <a:endParaRPr sz="3200" b="0">
                <a:solidFill>
                  <a:srgbClr val="FFFFFF"/>
                </a:solidFill>
                <a:latin typeface="Cera PRO Black" panose="00000A00000000000000" pitchFamily="2" charset="0"/>
                <a:ea typeface="Helvetica Neue Light"/>
                <a:cs typeface="Helvetica Neue Light"/>
                <a:sym typeface="Helvetica Neue Light"/>
              </a:endParaRPr>
            </a:p>
          </p:txBody>
        </p:sp>
        <p:sp>
          <p:nvSpPr>
            <p:cNvPr id="121" name="Shape 448">
              <a:extLst>
                <a:ext uri="{FF2B5EF4-FFF2-40B4-BE49-F238E27FC236}">
                  <a16:creationId xmlns:a16="http://schemas.microsoft.com/office/drawing/2014/main" id="{BB057E63-5F21-48A3-B46F-573497B71EB0}"/>
                </a:ext>
              </a:extLst>
            </p:cNvPr>
            <p:cNvSpPr txBox="1"/>
            <p:nvPr/>
          </p:nvSpPr>
          <p:spPr>
            <a:xfrm>
              <a:off x="15636907" y="12066687"/>
              <a:ext cx="148800" cy="67200"/>
            </a:xfrm>
            <a:prstGeom prst="rect">
              <a:avLst/>
            </a:prstGeom>
            <a:noFill/>
            <a:ln>
              <a:noFill/>
            </a:ln>
          </p:spPr>
          <p:txBody>
            <a:bodyPr wrap="square" lIns="50800" tIns="50800" rIns="50800" bIns="50800" anchor="ctr" anchorCtr="0">
              <a:noAutofit/>
            </a:bodyPr>
            <a:lstStyle/>
            <a:p>
              <a:pPr indent="-101601">
                <a:buClr>
                  <a:srgbClr val="000000"/>
                </a:buClr>
                <a:buSzPct val="100000"/>
              </a:pPr>
              <a:endParaRPr sz="3200">
                <a:latin typeface="Cera PRO Black" panose="00000A00000000000000" pitchFamily="2" charset="0"/>
                <a:ea typeface="Helvetica Neue Light"/>
                <a:cs typeface="Helvetica Neue Light"/>
                <a:sym typeface="Helvetica Neue Light"/>
              </a:endParaRPr>
            </a:p>
          </p:txBody>
        </p:sp>
      </p:grpSp>
      <p:pic>
        <p:nvPicPr>
          <p:cNvPr id="123" name="Image" descr="Image">
            <a:extLst>
              <a:ext uri="{FF2B5EF4-FFF2-40B4-BE49-F238E27FC236}">
                <a16:creationId xmlns:a16="http://schemas.microsoft.com/office/drawing/2014/main" id="{9AFFF2DA-5EC6-4387-907E-B43983CB5037}"/>
              </a:ext>
            </a:extLst>
          </p:cNvPr>
          <p:cNvPicPr>
            <a:picLocks noChangeAspect="1"/>
          </p:cNvPicPr>
          <p:nvPr/>
        </p:nvPicPr>
        <p:blipFill>
          <a:blip r:embed="rId2">
            <a:extLst/>
          </a:blip>
          <a:stretch>
            <a:fillRect/>
          </a:stretch>
        </p:blipFill>
        <p:spPr>
          <a:xfrm>
            <a:off x="22408593" y="12793457"/>
            <a:ext cx="1467407" cy="414544"/>
          </a:xfrm>
          <a:prstGeom prst="rect">
            <a:avLst/>
          </a:prstGeom>
          <a:ln w="12700">
            <a:miter lim="400000"/>
          </a:ln>
        </p:spPr>
      </p:pic>
    </p:spTree>
    <p:extLst>
      <p:ext uri="{BB962C8B-B14F-4D97-AF65-F5344CB8AC3E}">
        <p14:creationId xmlns:p14="http://schemas.microsoft.com/office/powerpoint/2010/main" val="344442015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B36F013-C1A1-4FCA-B1F0-21AF2535B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699" y="1528761"/>
            <a:ext cx="7868230" cy="11882361"/>
          </a:xfrm>
          <a:prstGeom prst="rect">
            <a:avLst/>
          </a:prstGeom>
        </p:spPr>
      </p:pic>
      <p:pic>
        <p:nvPicPr>
          <p:cNvPr id="7" name="Εικόνα 6">
            <a:extLst>
              <a:ext uri="{FF2B5EF4-FFF2-40B4-BE49-F238E27FC236}">
                <a16:creationId xmlns:a16="http://schemas.microsoft.com/office/drawing/2014/main" id="{8B0368F1-A70E-4A05-AB8B-D426D6AC8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6996" y="1723715"/>
            <a:ext cx="8867311" cy="11687407"/>
          </a:xfrm>
          <a:prstGeom prst="rect">
            <a:avLst/>
          </a:prstGeom>
        </p:spPr>
      </p:pic>
      <p:pic>
        <p:nvPicPr>
          <p:cNvPr id="5" name="Image" descr="Image">
            <a:extLst>
              <a:ext uri="{FF2B5EF4-FFF2-40B4-BE49-F238E27FC236}">
                <a16:creationId xmlns:a16="http://schemas.microsoft.com/office/drawing/2014/main" id="{AAACEEA4-CCC3-44D8-9BCE-D94C649AD8A9}"/>
              </a:ext>
            </a:extLst>
          </p:cNvPr>
          <p:cNvPicPr>
            <a:picLocks noChangeAspect="1"/>
          </p:cNvPicPr>
          <p:nvPr/>
        </p:nvPicPr>
        <p:blipFill>
          <a:blip r:embed="rId4">
            <a:extLst/>
          </a:blip>
          <a:stretch>
            <a:fillRect/>
          </a:stretch>
        </p:blipFill>
        <p:spPr>
          <a:xfrm>
            <a:off x="22408593" y="12793457"/>
            <a:ext cx="1467407" cy="414544"/>
          </a:xfrm>
          <a:prstGeom prst="rect">
            <a:avLst/>
          </a:prstGeom>
          <a:ln w="12700">
            <a:miter lim="400000"/>
          </a:ln>
        </p:spPr>
      </p:pic>
    </p:spTree>
    <p:extLst>
      <p:ext uri="{BB962C8B-B14F-4D97-AF65-F5344CB8AC3E}">
        <p14:creationId xmlns:p14="http://schemas.microsoft.com/office/powerpoint/2010/main" val="83589777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p:cNvSpPr/>
          <p:nvPr/>
        </p:nvSpPr>
        <p:spPr>
          <a:xfrm>
            <a:off x="0" y="0"/>
            <a:ext cx="24384000" cy="13716000"/>
          </a:xfrm>
          <a:prstGeom prst="rect">
            <a:avLst/>
          </a:prstGeom>
          <a:solidFill>
            <a:srgbClr val="11A2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9" name="Rectangle"/>
          <p:cNvSpPr/>
          <p:nvPr/>
        </p:nvSpPr>
        <p:spPr>
          <a:xfrm>
            <a:off x="762000" y="762000"/>
            <a:ext cx="22860000" cy="12192000"/>
          </a:xfrm>
          <a:prstGeom prst="rect">
            <a:avLst/>
          </a:prstGeom>
          <a:solidFill>
            <a:srgbClr val="F0F0F0"/>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10" name="tim-allen-106622.jpg" descr="tim-allen-106622.jpg"/>
          <p:cNvPicPr>
            <a:picLocks noChangeAspect="1"/>
          </p:cNvPicPr>
          <p:nvPr/>
        </p:nvPicPr>
        <p:blipFill>
          <a:blip r:embed="rId2">
            <a:alphaModFix amt="4999"/>
            <a:extLst/>
          </a:blip>
          <a:srcRect l="7590" t="14761" r="22132" b="29017"/>
          <a:stretch>
            <a:fillRect/>
          </a:stretch>
        </p:blipFill>
        <p:spPr>
          <a:xfrm>
            <a:off x="762000" y="762000"/>
            <a:ext cx="22860000" cy="12192000"/>
          </a:xfrm>
          <a:prstGeom prst="rect">
            <a:avLst/>
          </a:prstGeom>
          <a:ln w="12700">
            <a:miter lim="400000"/>
          </a:ln>
        </p:spPr>
      </p:pic>
      <p:sp>
        <p:nvSpPr>
          <p:cNvPr id="311" name="Marketing Automation…"/>
          <p:cNvSpPr txBox="1"/>
          <p:nvPr/>
        </p:nvSpPr>
        <p:spPr>
          <a:xfrm>
            <a:off x="1778000" y="1552998"/>
            <a:ext cx="7841788" cy="87203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a:defRPr sz="5000" b="0" i="1">
                <a:solidFill>
                  <a:srgbClr val="222222"/>
                </a:solidFill>
                <a:latin typeface="Cera PRO Black"/>
                <a:ea typeface="Cera PRO Black"/>
                <a:cs typeface="Cera PRO Black"/>
                <a:sym typeface="Cera PRO Black"/>
              </a:defRPr>
            </a:pPr>
            <a:r>
              <a:rPr lang="pl-PL" dirty="0">
                <a:solidFill>
                  <a:schemeClr val="tx1"/>
                </a:solidFill>
              </a:rPr>
              <a:t>Results</a:t>
            </a:r>
            <a:endParaRPr dirty="0">
              <a:solidFill>
                <a:schemeClr val="tx1"/>
              </a:solidFill>
            </a:endParaRPr>
          </a:p>
        </p:txBody>
      </p:sp>
      <p:pic>
        <p:nvPicPr>
          <p:cNvPr id="314" name="Image" descr="Image"/>
          <p:cNvPicPr>
            <a:picLocks noChangeAspect="1"/>
          </p:cNvPicPr>
          <p:nvPr/>
        </p:nvPicPr>
        <p:blipFill>
          <a:blip r:embed="rId3">
            <a:extLst/>
          </a:blip>
          <a:stretch>
            <a:fillRect/>
          </a:stretch>
        </p:blipFill>
        <p:spPr>
          <a:xfrm>
            <a:off x="4713614" y="3283603"/>
            <a:ext cx="4616134" cy="5323941"/>
          </a:xfrm>
          <a:prstGeom prst="rect">
            <a:avLst/>
          </a:prstGeom>
          <a:ln w="12700">
            <a:miter lim="400000"/>
          </a:ln>
          <a:effectLst>
            <a:outerShdw blurRad="152400" dist="131112" dir="1800000" rotWithShape="0">
              <a:srgbClr val="000000">
                <a:alpha val="15162"/>
              </a:srgbClr>
            </a:outerShdw>
          </a:effectLst>
        </p:spPr>
      </p:pic>
      <p:sp>
        <p:nvSpPr>
          <p:cNvPr id="315" name="Social Media"/>
          <p:cNvSpPr txBox="1"/>
          <p:nvPr/>
        </p:nvSpPr>
        <p:spPr>
          <a:xfrm>
            <a:off x="5246308" y="5111225"/>
            <a:ext cx="3550747" cy="1423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lang="pl-PL" sz="3600" dirty="0">
                <a:solidFill>
                  <a:srgbClr val="42BBDA"/>
                </a:solidFill>
              </a:rPr>
              <a:t>12.02% Conversion Rate</a:t>
            </a:r>
            <a:endParaRPr sz="3600" dirty="0">
              <a:solidFill>
                <a:srgbClr val="42BBDA"/>
              </a:solidFill>
            </a:endParaRPr>
          </a:p>
        </p:txBody>
      </p:sp>
      <p:pic>
        <p:nvPicPr>
          <p:cNvPr id="36" name="Image" descr="Image">
            <a:extLst>
              <a:ext uri="{FF2B5EF4-FFF2-40B4-BE49-F238E27FC236}">
                <a16:creationId xmlns:a16="http://schemas.microsoft.com/office/drawing/2014/main" id="{6C13FAE8-E59C-4A3C-A95A-D56E096EABB1}"/>
              </a:ext>
            </a:extLst>
          </p:cNvPr>
          <p:cNvPicPr>
            <a:picLocks noChangeAspect="1"/>
          </p:cNvPicPr>
          <p:nvPr/>
        </p:nvPicPr>
        <p:blipFill>
          <a:blip r:embed="rId3">
            <a:extLst/>
          </a:blip>
          <a:stretch>
            <a:fillRect/>
          </a:stretch>
        </p:blipFill>
        <p:spPr>
          <a:xfrm>
            <a:off x="10151338" y="3402278"/>
            <a:ext cx="4616134" cy="5323941"/>
          </a:xfrm>
          <a:prstGeom prst="rect">
            <a:avLst/>
          </a:prstGeom>
          <a:ln w="12700">
            <a:miter lim="400000"/>
          </a:ln>
          <a:effectLst>
            <a:outerShdw blurRad="152400" dist="131112" dir="1800000" rotWithShape="0">
              <a:srgbClr val="000000">
                <a:alpha val="15162"/>
              </a:srgbClr>
            </a:outerShdw>
          </a:effectLst>
        </p:spPr>
      </p:pic>
      <p:sp>
        <p:nvSpPr>
          <p:cNvPr id="37" name="Social Media">
            <a:extLst>
              <a:ext uri="{FF2B5EF4-FFF2-40B4-BE49-F238E27FC236}">
                <a16:creationId xmlns:a16="http://schemas.microsoft.com/office/drawing/2014/main" id="{0DB654E2-D4C0-41C9-8CD7-58645B989CB1}"/>
              </a:ext>
            </a:extLst>
          </p:cNvPr>
          <p:cNvSpPr txBox="1"/>
          <p:nvPr/>
        </p:nvSpPr>
        <p:spPr>
          <a:xfrm>
            <a:off x="10684032" y="5352732"/>
            <a:ext cx="3550747" cy="1423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lang="pl-PL" sz="3600" dirty="0">
                <a:solidFill>
                  <a:srgbClr val="42BBDA"/>
                </a:solidFill>
              </a:rPr>
              <a:t>3</a:t>
            </a:r>
            <a:r>
              <a:rPr lang="en-US" sz="3600" dirty="0">
                <a:solidFill>
                  <a:srgbClr val="42BBDA"/>
                </a:solidFill>
              </a:rPr>
              <a:t>6</a:t>
            </a:r>
            <a:r>
              <a:rPr lang="pl-PL" sz="3600" dirty="0">
                <a:solidFill>
                  <a:srgbClr val="42BBDA"/>
                </a:solidFill>
              </a:rPr>
              <a:t>% Increase on HVC </a:t>
            </a:r>
            <a:r>
              <a:rPr lang="en-US" sz="3600" dirty="0">
                <a:solidFill>
                  <a:srgbClr val="42BBDA"/>
                </a:solidFill>
              </a:rPr>
              <a:t>AOV</a:t>
            </a:r>
            <a:endParaRPr sz="3600" dirty="0">
              <a:solidFill>
                <a:srgbClr val="42BBDA"/>
              </a:solidFill>
            </a:endParaRPr>
          </a:p>
        </p:txBody>
      </p:sp>
      <p:pic>
        <p:nvPicPr>
          <p:cNvPr id="38" name="Image" descr="Image">
            <a:extLst>
              <a:ext uri="{FF2B5EF4-FFF2-40B4-BE49-F238E27FC236}">
                <a16:creationId xmlns:a16="http://schemas.microsoft.com/office/drawing/2014/main" id="{9A38F51D-09BF-45F3-81D7-76FC5D0BAE65}"/>
              </a:ext>
            </a:extLst>
          </p:cNvPr>
          <p:cNvPicPr>
            <a:picLocks noChangeAspect="1"/>
          </p:cNvPicPr>
          <p:nvPr/>
        </p:nvPicPr>
        <p:blipFill>
          <a:blip r:embed="rId3">
            <a:extLst/>
          </a:blip>
          <a:stretch>
            <a:fillRect/>
          </a:stretch>
        </p:blipFill>
        <p:spPr>
          <a:xfrm>
            <a:off x="15614107" y="3402280"/>
            <a:ext cx="4616134" cy="5323941"/>
          </a:xfrm>
          <a:prstGeom prst="rect">
            <a:avLst/>
          </a:prstGeom>
          <a:ln w="12700">
            <a:miter lim="400000"/>
          </a:ln>
          <a:effectLst>
            <a:outerShdw blurRad="152400" dist="131112" dir="1800000" rotWithShape="0">
              <a:srgbClr val="000000">
                <a:alpha val="15162"/>
              </a:srgbClr>
            </a:outerShdw>
          </a:effectLst>
        </p:spPr>
      </p:pic>
      <p:sp>
        <p:nvSpPr>
          <p:cNvPr id="39" name="Social Media">
            <a:extLst>
              <a:ext uri="{FF2B5EF4-FFF2-40B4-BE49-F238E27FC236}">
                <a16:creationId xmlns:a16="http://schemas.microsoft.com/office/drawing/2014/main" id="{37E123B2-75A5-473D-8976-17036C08C23B}"/>
              </a:ext>
            </a:extLst>
          </p:cNvPr>
          <p:cNvSpPr txBox="1"/>
          <p:nvPr/>
        </p:nvSpPr>
        <p:spPr>
          <a:xfrm>
            <a:off x="16146800" y="5352730"/>
            <a:ext cx="3550747" cy="1423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lang="en-US" sz="3600" dirty="0">
                <a:solidFill>
                  <a:srgbClr val="42BBDA"/>
                </a:solidFill>
              </a:rPr>
              <a:t>15</a:t>
            </a:r>
            <a:r>
              <a:rPr lang="pl-PL" sz="3600" dirty="0">
                <a:solidFill>
                  <a:srgbClr val="42BBDA"/>
                </a:solidFill>
              </a:rPr>
              <a:t>% Increase on </a:t>
            </a:r>
            <a:r>
              <a:rPr lang="en-US" sz="3600" dirty="0">
                <a:solidFill>
                  <a:srgbClr val="42BBDA"/>
                </a:solidFill>
              </a:rPr>
              <a:t>retention rate</a:t>
            </a:r>
            <a:endParaRPr sz="3600" dirty="0">
              <a:solidFill>
                <a:srgbClr val="42BBDA"/>
              </a:solidFill>
            </a:endParaRPr>
          </a:p>
        </p:txBody>
      </p:sp>
      <p:pic>
        <p:nvPicPr>
          <p:cNvPr id="40" name="Image" descr="Image">
            <a:extLst>
              <a:ext uri="{FF2B5EF4-FFF2-40B4-BE49-F238E27FC236}">
                <a16:creationId xmlns:a16="http://schemas.microsoft.com/office/drawing/2014/main" id="{6E53876D-0D4D-4AEE-A6CA-44D471FB38FC}"/>
              </a:ext>
            </a:extLst>
          </p:cNvPr>
          <p:cNvPicPr>
            <a:picLocks noChangeAspect="1"/>
          </p:cNvPicPr>
          <p:nvPr/>
        </p:nvPicPr>
        <p:blipFill>
          <a:blip r:embed="rId4">
            <a:extLst/>
          </a:blip>
          <a:stretch>
            <a:fillRect/>
          </a:stretch>
        </p:blipFill>
        <p:spPr>
          <a:xfrm>
            <a:off x="21859040" y="12126707"/>
            <a:ext cx="1467407" cy="414544"/>
          </a:xfrm>
          <a:prstGeom prst="rect">
            <a:avLst/>
          </a:prstGeom>
          <a:ln w="12700">
            <a:miter lim="400000"/>
          </a:ln>
        </p:spPr>
      </p:pic>
      <p:pic>
        <p:nvPicPr>
          <p:cNvPr id="13" name="Image" descr="Image">
            <a:extLst>
              <a:ext uri="{FF2B5EF4-FFF2-40B4-BE49-F238E27FC236}">
                <a16:creationId xmlns:a16="http://schemas.microsoft.com/office/drawing/2014/main" id="{459EA9D0-7287-4B50-B721-8391B7419612}"/>
              </a:ext>
            </a:extLst>
          </p:cNvPr>
          <p:cNvPicPr>
            <a:picLocks noChangeAspect="1"/>
          </p:cNvPicPr>
          <p:nvPr/>
        </p:nvPicPr>
        <p:blipFill>
          <a:blip r:embed="rId3">
            <a:extLst/>
          </a:blip>
          <a:stretch>
            <a:fillRect/>
          </a:stretch>
        </p:blipFill>
        <p:spPr>
          <a:xfrm>
            <a:off x="2405547" y="7296260"/>
            <a:ext cx="4616134" cy="5323941"/>
          </a:xfrm>
          <a:prstGeom prst="rect">
            <a:avLst/>
          </a:prstGeom>
          <a:ln w="12700">
            <a:miter lim="400000"/>
          </a:ln>
          <a:effectLst>
            <a:outerShdw blurRad="152400" dist="131112" dir="1800000" rotWithShape="0">
              <a:srgbClr val="000000">
                <a:alpha val="15162"/>
              </a:srgbClr>
            </a:outerShdw>
          </a:effectLst>
        </p:spPr>
      </p:pic>
      <p:sp>
        <p:nvSpPr>
          <p:cNvPr id="14" name="Social Media">
            <a:extLst>
              <a:ext uri="{FF2B5EF4-FFF2-40B4-BE49-F238E27FC236}">
                <a16:creationId xmlns:a16="http://schemas.microsoft.com/office/drawing/2014/main" id="{BE269DDB-F577-44CB-8229-7D107538C2F2}"/>
              </a:ext>
            </a:extLst>
          </p:cNvPr>
          <p:cNvSpPr txBox="1"/>
          <p:nvPr/>
        </p:nvSpPr>
        <p:spPr>
          <a:xfrm>
            <a:off x="2923494" y="9044932"/>
            <a:ext cx="3550747" cy="14230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defTabSz="584200">
              <a:lnSpc>
                <a:spcPct val="80000"/>
              </a:lnSpc>
              <a:defRPr sz="2800" b="0" i="1">
                <a:solidFill>
                  <a:srgbClr val="FF532F"/>
                </a:solidFill>
                <a:latin typeface="Cera PRO Black"/>
                <a:ea typeface="Cera PRO Black"/>
                <a:cs typeface="Cera PRO Black"/>
                <a:sym typeface="Cera PRO Black"/>
              </a:defRPr>
            </a:lvl1pPr>
          </a:lstStyle>
          <a:p>
            <a:r>
              <a:rPr lang="en-US" sz="3600" dirty="0">
                <a:solidFill>
                  <a:srgbClr val="42BBDA"/>
                </a:solidFill>
              </a:rPr>
              <a:t>14,7</a:t>
            </a:r>
            <a:r>
              <a:rPr lang="pl-PL" sz="3600" dirty="0">
                <a:solidFill>
                  <a:srgbClr val="42BBDA"/>
                </a:solidFill>
              </a:rPr>
              <a:t>% </a:t>
            </a:r>
            <a:r>
              <a:rPr lang="en-US" sz="3600" dirty="0">
                <a:solidFill>
                  <a:srgbClr val="42BBDA"/>
                </a:solidFill>
              </a:rPr>
              <a:t>CTR</a:t>
            </a:r>
            <a:endParaRPr sz="3600" dirty="0">
              <a:solidFill>
                <a:srgbClr val="42BBDA"/>
              </a:solidFill>
            </a:endParaRPr>
          </a:p>
        </p:txBody>
      </p:sp>
    </p:spTree>
    <p:extLst>
      <p:ext uri="{BB962C8B-B14F-4D97-AF65-F5344CB8AC3E}">
        <p14:creationId xmlns:p14="http://schemas.microsoft.com/office/powerpoint/2010/main" val="1733045759"/>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5" name="Ομάδα 4">
            <a:extLst>
              <a:ext uri="{FF2B5EF4-FFF2-40B4-BE49-F238E27FC236}">
                <a16:creationId xmlns:a16="http://schemas.microsoft.com/office/drawing/2014/main" id="{6F25602D-05DE-454F-A4C9-C25E8A1F4076}"/>
              </a:ext>
            </a:extLst>
          </p:cNvPr>
          <p:cNvGrpSpPr/>
          <p:nvPr/>
        </p:nvGrpSpPr>
        <p:grpSpPr>
          <a:xfrm>
            <a:off x="4543425" y="1047874"/>
            <a:ext cx="15297150" cy="11620253"/>
            <a:chOff x="4495800" y="762339"/>
            <a:chExt cx="15297150" cy="11620253"/>
          </a:xfrm>
        </p:grpSpPr>
        <p:sp>
          <p:nvSpPr>
            <p:cNvPr id="281" name="Shape 281"/>
            <p:cNvSpPr txBox="1"/>
            <p:nvPr/>
          </p:nvSpPr>
          <p:spPr>
            <a:xfrm>
              <a:off x="9430163" y="762339"/>
              <a:ext cx="6554315" cy="1056800"/>
            </a:xfrm>
            <a:prstGeom prst="rect">
              <a:avLst/>
            </a:prstGeom>
            <a:noFill/>
            <a:ln>
              <a:noFill/>
            </a:ln>
          </p:spPr>
          <p:txBody>
            <a:bodyPr wrap="square" lIns="50800" tIns="50800" rIns="50800" bIns="50800" anchor="ctr" anchorCtr="0">
              <a:noAutofit/>
            </a:bodyPr>
            <a:lstStyle/>
            <a:p>
              <a:pPr indent="-474139" algn="l">
                <a:lnSpc>
                  <a:spcPct val="80000"/>
                </a:lnSpc>
                <a:buClr>
                  <a:srgbClr val="000000"/>
                </a:buClr>
                <a:buSzPct val="100000"/>
              </a:pPr>
              <a:r>
                <a:rPr lang="en-US" sz="8000" dirty="0">
                  <a:latin typeface="Cera PRO Black" panose="00000A00000000000000" pitchFamily="2" charset="0"/>
                  <a:ea typeface="Roboto"/>
                  <a:cs typeface="Roboto"/>
                  <a:sym typeface="Roboto"/>
                </a:rPr>
                <a:t>Black Friday</a:t>
              </a:r>
              <a:endParaRPr lang="en" sz="8000" dirty="0">
                <a:latin typeface="Cera PRO Black" panose="00000A00000000000000" pitchFamily="2" charset="0"/>
                <a:ea typeface="Roboto"/>
                <a:cs typeface="Roboto"/>
                <a:sym typeface="Roboto"/>
              </a:endParaRPr>
            </a:p>
          </p:txBody>
        </p:sp>
        <p:sp>
          <p:nvSpPr>
            <p:cNvPr id="282" name="Shape 282"/>
            <p:cNvSpPr/>
            <p:nvPr/>
          </p:nvSpPr>
          <p:spPr>
            <a:xfrm>
              <a:off x="11964928" y="2195869"/>
              <a:ext cx="1016000" cy="151200"/>
            </a:xfrm>
            <a:prstGeom prst="rect">
              <a:avLst/>
            </a:prstGeom>
            <a:solidFill>
              <a:srgbClr val="0DA1C2"/>
            </a:solidFill>
            <a:ln>
              <a:noFill/>
            </a:ln>
          </p:spPr>
          <p:txBody>
            <a:bodyPr wrap="square" lIns="50800" tIns="50800" rIns="50800" bIns="50800" anchor="ctr" anchorCtr="0">
              <a:noAutofit/>
            </a:bodyPr>
            <a:lstStyle/>
            <a:p>
              <a:pPr indent="-203203">
                <a:buClr>
                  <a:srgbClr val="FFFFFF"/>
                </a:buClr>
                <a:buSzPct val="100000"/>
              </a:pPr>
              <a:endParaRPr sz="3600" b="0">
                <a:solidFill>
                  <a:srgbClr val="FFFFFF"/>
                </a:solidFill>
                <a:latin typeface="Cera PRO Black" panose="00000A00000000000000" pitchFamily="2" charset="0"/>
                <a:ea typeface="Helvetica Neue Light"/>
                <a:cs typeface="Helvetica Neue Light"/>
                <a:sym typeface="Helvetica Neue Light"/>
              </a:endParaRPr>
            </a:p>
          </p:txBody>
        </p:sp>
        <p:pic>
          <p:nvPicPr>
            <p:cNvPr id="3" name="Εικόνα 2">
              <a:extLst>
                <a:ext uri="{FF2B5EF4-FFF2-40B4-BE49-F238E27FC236}">
                  <a16:creationId xmlns:a16="http://schemas.microsoft.com/office/drawing/2014/main" id="{B86CA513-0DE9-4AAD-81B4-2E2B95DD2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5" y="3506400"/>
              <a:ext cx="13658850" cy="7648956"/>
            </a:xfrm>
            <a:prstGeom prst="rect">
              <a:avLst/>
            </a:prstGeom>
          </p:spPr>
        </p:pic>
        <p:sp>
          <p:nvSpPr>
            <p:cNvPr id="4" name="Ορθογώνιο 3">
              <a:extLst>
                <a:ext uri="{FF2B5EF4-FFF2-40B4-BE49-F238E27FC236}">
                  <a16:creationId xmlns:a16="http://schemas.microsoft.com/office/drawing/2014/main" id="{1178C29D-DD27-4C11-B057-383C76D57C12}"/>
                </a:ext>
              </a:extLst>
            </p:cNvPr>
            <p:cNvSpPr/>
            <p:nvPr/>
          </p:nvSpPr>
          <p:spPr>
            <a:xfrm>
              <a:off x="4495800" y="9696450"/>
              <a:ext cx="15297150" cy="21336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Shape 281">
              <a:extLst>
                <a:ext uri="{FF2B5EF4-FFF2-40B4-BE49-F238E27FC236}">
                  <a16:creationId xmlns:a16="http://schemas.microsoft.com/office/drawing/2014/main" id="{D1970330-C7BA-4461-80EF-F60B53F90175}"/>
                </a:ext>
              </a:extLst>
            </p:cNvPr>
            <p:cNvSpPr txBox="1"/>
            <p:nvPr/>
          </p:nvSpPr>
          <p:spPr>
            <a:xfrm>
              <a:off x="6628285" y="11155356"/>
              <a:ext cx="10346793" cy="1227236"/>
            </a:xfrm>
            <a:prstGeom prst="rect">
              <a:avLst/>
            </a:prstGeom>
            <a:noFill/>
            <a:ln>
              <a:noFill/>
            </a:ln>
          </p:spPr>
          <p:txBody>
            <a:bodyPr wrap="square" lIns="50800" tIns="50800" rIns="50800" bIns="50800" anchor="ctr" anchorCtr="0">
              <a:noAutofit/>
            </a:bodyPr>
            <a:lstStyle/>
            <a:p>
              <a:pPr indent="-474139">
                <a:lnSpc>
                  <a:spcPct val="80000"/>
                </a:lnSpc>
                <a:buClr>
                  <a:srgbClr val="000000"/>
                </a:buClr>
                <a:buSzPct val="100000"/>
              </a:pPr>
              <a:r>
                <a:rPr lang="en-US" sz="8000" dirty="0">
                  <a:latin typeface="Cera PRO Black" panose="00000A00000000000000" pitchFamily="2" charset="0"/>
                  <a:ea typeface="Roboto"/>
                  <a:cs typeface="Roboto"/>
                  <a:sym typeface="Roboto"/>
                </a:rPr>
                <a:t>Christmas is coming</a:t>
              </a:r>
              <a:endParaRPr lang="en" sz="8000" dirty="0">
                <a:latin typeface="Cera PRO Black" panose="00000A00000000000000" pitchFamily="2" charset="0"/>
                <a:ea typeface="Roboto"/>
                <a:cs typeface="Roboto"/>
                <a:sym typeface="Roboto"/>
              </a:endParaRPr>
            </a:p>
          </p:txBody>
        </p:sp>
      </p:grpSp>
    </p:spTree>
    <p:extLst>
      <p:ext uri="{BB962C8B-B14F-4D97-AF65-F5344CB8AC3E}">
        <p14:creationId xmlns:p14="http://schemas.microsoft.com/office/powerpoint/2010/main" val="788162265"/>
      </p:ext>
    </p:extLst>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Rectangle"/>
          <p:cNvSpPr/>
          <p:nvPr/>
        </p:nvSpPr>
        <p:spPr>
          <a:xfrm>
            <a:off x="0" y="0"/>
            <a:ext cx="24384001" cy="13716000"/>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809" name="tim-allen-106622.jpg" descr="tim-allen-106622.jpg"/>
          <p:cNvPicPr>
            <a:picLocks noChangeAspect="1"/>
          </p:cNvPicPr>
          <p:nvPr/>
        </p:nvPicPr>
        <p:blipFill>
          <a:blip r:embed="rId2">
            <a:extLst/>
          </a:blip>
          <a:srcRect l="40040" t="13712" r="18640" b="16561"/>
          <a:stretch>
            <a:fillRect/>
          </a:stretch>
        </p:blipFill>
        <p:spPr>
          <a:xfrm>
            <a:off x="0" y="0"/>
            <a:ext cx="12192000" cy="13716000"/>
          </a:xfrm>
          <a:prstGeom prst="rect">
            <a:avLst/>
          </a:prstGeom>
          <a:ln w="12700">
            <a:miter lim="400000"/>
          </a:ln>
        </p:spPr>
      </p:pic>
      <p:sp>
        <p:nvSpPr>
          <p:cNvPr id="810" name="Rectangle"/>
          <p:cNvSpPr/>
          <p:nvPr/>
        </p:nvSpPr>
        <p:spPr>
          <a:xfrm>
            <a:off x="762000" y="655430"/>
            <a:ext cx="22860000" cy="12192000"/>
          </a:xfrm>
          <a:prstGeom prst="rect">
            <a:avLst/>
          </a:prstGeom>
          <a:solidFill>
            <a:srgbClr val="11A2C3"/>
          </a:solidFill>
          <a:ln w="12700">
            <a:miter lim="400000"/>
          </a:ln>
          <a:effectLst>
            <a:outerShdw blurRad="228600" dir="5400000" rotWithShape="0">
              <a:srgbClr val="000000">
                <a:alpha val="4966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11" name="Thank you"/>
          <p:cNvSpPr txBox="1"/>
          <p:nvPr/>
        </p:nvSpPr>
        <p:spPr>
          <a:xfrm>
            <a:off x="4388197" y="5689600"/>
            <a:ext cx="15607606" cy="2082801"/>
          </a:xfrm>
          <a:prstGeom prst="rect">
            <a:avLst/>
          </a:prstGeom>
          <a:ln w="12700">
            <a:miter lim="400000"/>
          </a:ln>
          <a:effectLst>
            <a:outerShdw blurRad="254000" dir="5400000" rotWithShape="0">
              <a:srgbClr val="000000">
                <a:alpha val="30000"/>
              </a:srgbClr>
            </a:outerShdw>
          </a:effectLst>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80000"/>
              </a:lnSpc>
              <a:defRPr sz="13000" b="0" i="1">
                <a:solidFill>
                  <a:srgbClr val="FFFFFF"/>
                </a:solidFill>
                <a:latin typeface="Cera PRO Black"/>
                <a:ea typeface="Cera PRO Black"/>
                <a:cs typeface="Cera PRO Black"/>
                <a:sym typeface="Cera PRO Black"/>
              </a:defRPr>
            </a:lvl1pPr>
          </a:lstStyle>
          <a:p>
            <a:r>
              <a:rPr dirty="0"/>
              <a:t>Thank you</a:t>
            </a:r>
          </a:p>
        </p:txBody>
      </p:sp>
      <p:pic>
        <p:nvPicPr>
          <p:cNvPr id="6" name="Image" descr="Image">
            <a:extLst>
              <a:ext uri="{FF2B5EF4-FFF2-40B4-BE49-F238E27FC236}">
                <a16:creationId xmlns:a16="http://schemas.microsoft.com/office/drawing/2014/main" id="{E48226D3-6C6E-4B5B-A682-1E101D38797D}"/>
              </a:ext>
            </a:extLst>
          </p:cNvPr>
          <p:cNvPicPr>
            <a:picLocks noChangeAspect="1"/>
          </p:cNvPicPr>
          <p:nvPr/>
        </p:nvPicPr>
        <p:blipFill>
          <a:blip r:embed="rId3">
            <a:extLst/>
          </a:blip>
          <a:stretch>
            <a:fillRect/>
          </a:stretch>
        </p:blipFill>
        <p:spPr>
          <a:xfrm>
            <a:off x="21392376" y="11873576"/>
            <a:ext cx="1397000" cy="405130"/>
          </a:xfrm>
          <a:prstGeom prst="rect">
            <a:avLst/>
          </a:prstGeom>
          <a:ln w="12700">
            <a:miter lim="400000"/>
          </a:ln>
        </p:spPr>
      </p:pic>
      <p:sp>
        <p:nvSpPr>
          <p:cNvPr id="7" name="Rectangle">
            <a:extLst>
              <a:ext uri="{FF2B5EF4-FFF2-40B4-BE49-F238E27FC236}">
                <a16:creationId xmlns:a16="http://schemas.microsoft.com/office/drawing/2014/main" id="{9716BCAD-66F1-4332-B88D-EC0C9441316E}"/>
              </a:ext>
            </a:extLst>
          </p:cNvPr>
          <p:cNvSpPr/>
          <p:nvPr/>
        </p:nvSpPr>
        <p:spPr>
          <a:xfrm>
            <a:off x="20757376" y="12572076"/>
            <a:ext cx="2667000" cy="127000"/>
          </a:xfrm>
          <a:prstGeom prst="rect">
            <a:avLst/>
          </a:prstGeom>
          <a:solidFill>
            <a:srgbClr val="FFFFFF">
              <a:alpha val="5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400"/>
                                  </p:stCondLst>
                                  <p:iterate>
                                    <p:tmAbs val="0"/>
                                  </p:iterate>
                                  <p:childTnLst>
                                    <p:set>
                                      <p:cBhvr>
                                        <p:cTn id="6" fill="hold"/>
                                        <p:tgtEl>
                                          <p:spTgt spid="811"/>
                                        </p:tgtEl>
                                        <p:attrNameLst>
                                          <p:attrName>style.visibility</p:attrName>
                                        </p:attrNameLst>
                                      </p:cBhvr>
                                      <p:to>
                                        <p:strVal val="visible"/>
                                      </p:to>
                                    </p:set>
                                    <p:animEffect transition="in" filter="dissolve">
                                      <p:cBhvr>
                                        <p:cTn id="7" dur="1500"/>
                                        <p:tgtEl>
                                          <p:spTgt spid="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ctangle"/>
          <p:cNvSpPr/>
          <p:nvPr/>
        </p:nvSpPr>
        <p:spPr>
          <a:xfrm>
            <a:off x="254000" y="254000"/>
            <a:ext cx="23876001" cy="13208001"/>
          </a:xfrm>
          <a:prstGeom prst="rect">
            <a:avLst/>
          </a:prstGeom>
          <a:solidFill>
            <a:srgbClr val="EBEBEB">
              <a:alpha val="50000"/>
            </a:srgbClr>
          </a:solidFill>
          <a:ln w="12700">
            <a:miter lim="400000"/>
          </a:ln>
        </p:spPr>
        <p:txBody>
          <a:bodyPr lIns="50800" tIns="50800" rIns="50800" bIns="50800" anchor="ctr"/>
          <a:lstStyle/>
          <a:p>
            <a:pPr>
              <a:defRPr sz="3200">
                <a:solidFill>
                  <a:srgbClr val="FFFFFF"/>
                </a:solidFill>
              </a:defRPr>
            </a:pPr>
            <a:endParaRPr/>
          </a:p>
        </p:txBody>
      </p:sp>
      <p:sp>
        <p:nvSpPr>
          <p:cNvPr id="215" name="We love working with them"/>
          <p:cNvSpPr txBox="1"/>
          <p:nvPr/>
        </p:nvSpPr>
        <p:spPr>
          <a:xfrm>
            <a:off x="2537883" y="1219771"/>
            <a:ext cx="12985927" cy="103105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nSpc>
                <a:spcPct val="80000"/>
              </a:lnSpc>
              <a:defRPr sz="7500">
                <a:latin typeface="CeraGR-Black"/>
                <a:ea typeface="CeraGR-Black"/>
                <a:cs typeface="CeraGR-Black"/>
                <a:sym typeface="CeraGR-Black"/>
              </a:defRPr>
            </a:lvl1pPr>
          </a:lstStyle>
          <a:p>
            <a:r>
              <a:rPr dirty="0">
                <a:latin typeface="Cera PRO Black" panose="00000A00000000000000" pitchFamily="2" charset="0"/>
              </a:rPr>
              <a:t>We love working with them</a:t>
            </a:r>
          </a:p>
        </p:txBody>
      </p:sp>
      <p:sp>
        <p:nvSpPr>
          <p:cNvPr id="216" name="Rectangle"/>
          <p:cNvSpPr/>
          <p:nvPr/>
        </p:nvSpPr>
        <p:spPr>
          <a:xfrm>
            <a:off x="2639483" y="3070853"/>
            <a:ext cx="1016001" cy="151144"/>
          </a:xfrm>
          <a:prstGeom prst="rect">
            <a:avLst/>
          </a:prstGeom>
          <a:solidFill>
            <a:srgbClr val="0DA1C2"/>
          </a:solidFill>
          <a:ln w="12700">
            <a:miter lim="400000"/>
          </a:ln>
        </p:spPr>
        <p:txBody>
          <a:bodyPr lIns="50800" tIns="50800" rIns="50800" bIns="50800" anchor="ctr"/>
          <a:lstStyle/>
          <a:p>
            <a:pPr>
              <a:defRPr sz="3200">
                <a:solidFill>
                  <a:srgbClr val="FFFFFF"/>
                </a:solidFill>
              </a:defRPr>
            </a:pPr>
            <a:endParaRPr/>
          </a:p>
        </p:txBody>
      </p:sp>
      <p:sp>
        <p:nvSpPr>
          <p:cNvPr id="217" name="Square"/>
          <p:cNvSpPr/>
          <p:nvPr/>
        </p:nvSpPr>
        <p:spPr>
          <a:xfrm>
            <a:off x="2354502" y="4784824"/>
            <a:ext cx="3201674"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18" name="Square"/>
          <p:cNvSpPr/>
          <p:nvPr/>
        </p:nvSpPr>
        <p:spPr>
          <a:xfrm>
            <a:off x="5725722" y="4784824"/>
            <a:ext cx="3201674"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19" name="Square"/>
          <p:cNvSpPr/>
          <p:nvPr/>
        </p:nvSpPr>
        <p:spPr>
          <a:xfrm>
            <a:off x="9099884" y="4784824"/>
            <a:ext cx="3201674"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20" name="Square"/>
          <p:cNvSpPr/>
          <p:nvPr/>
        </p:nvSpPr>
        <p:spPr>
          <a:xfrm>
            <a:off x="12474045" y="4784824"/>
            <a:ext cx="3201675"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21" name="Square"/>
          <p:cNvSpPr/>
          <p:nvPr/>
        </p:nvSpPr>
        <p:spPr>
          <a:xfrm>
            <a:off x="15845265" y="4784824"/>
            <a:ext cx="3201675"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22" name="Square"/>
          <p:cNvSpPr/>
          <p:nvPr/>
        </p:nvSpPr>
        <p:spPr>
          <a:xfrm>
            <a:off x="19219425" y="4784824"/>
            <a:ext cx="3201675"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23" name="Square"/>
          <p:cNvSpPr/>
          <p:nvPr/>
        </p:nvSpPr>
        <p:spPr>
          <a:xfrm>
            <a:off x="2354502" y="8139231"/>
            <a:ext cx="3201674"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24" name="Square"/>
          <p:cNvSpPr/>
          <p:nvPr/>
        </p:nvSpPr>
        <p:spPr>
          <a:xfrm>
            <a:off x="5725722" y="8139231"/>
            <a:ext cx="3201674"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25" name="Square"/>
          <p:cNvSpPr/>
          <p:nvPr/>
        </p:nvSpPr>
        <p:spPr>
          <a:xfrm>
            <a:off x="9099884" y="8139231"/>
            <a:ext cx="3201674"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26" name="Square"/>
          <p:cNvSpPr/>
          <p:nvPr/>
        </p:nvSpPr>
        <p:spPr>
          <a:xfrm>
            <a:off x="12474045" y="8139231"/>
            <a:ext cx="3201675"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sp>
        <p:nvSpPr>
          <p:cNvPr id="227" name="Square"/>
          <p:cNvSpPr/>
          <p:nvPr/>
        </p:nvSpPr>
        <p:spPr>
          <a:xfrm>
            <a:off x="15845265" y="8139231"/>
            <a:ext cx="3201675"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pic>
        <p:nvPicPr>
          <p:cNvPr id="228" name="eurolife erbRGB.png" descr="eurolife erbRGB.png"/>
          <p:cNvPicPr>
            <a:picLocks noChangeAspect="1"/>
          </p:cNvPicPr>
          <p:nvPr/>
        </p:nvPicPr>
        <p:blipFill>
          <a:blip r:embed="rId2">
            <a:extLst/>
          </a:blip>
          <a:stretch>
            <a:fillRect/>
          </a:stretch>
        </p:blipFill>
        <p:spPr>
          <a:xfrm>
            <a:off x="5993058" y="5953361"/>
            <a:ext cx="2667001" cy="864603"/>
          </a:xfrm>
          <a:prstGeom prst="rect">
            <a:avLst/>
          </a:prstGeom>
          <a:ln w="12700">
            <a:miter lim="400000"/>
          </a:ln>
        </p:spPr>
      </p:pic>
      <p:pic>
        <p:nvPicPr>
          <p:cNvPr id="229" name="pasted-image.pdf" descr="pasted-image.pdf"/>
          <p:cNvPicPr>
            <a:picLocks noChangeAspect="1"/>
          </p:cNvPicPr>
          <p:nvPr/>
        </p:nvPicPr>
        <p:blipFill>
          <a:blip r:embed="rId3">
            <a:extLst/>
          </a:blip>
          <a:stretch>
            <a:fillRect/>
          </a:stretch>
        </p:blipFill>
        <p:spPr>
          <a:xfrm>
            <a:off x="12741382" y="6190410"/>
            <a:ext cx="2667001" cy="644504"/>
          </a:xfrm>
          <a:prstGeom prst="rect">
            <a:avLst/>
          </a:prstGeom>
          <a:ln w="12700">
            <a:miter lim="400000"/>
          </a:ln>
        </p:spPr>
      </p:pic>
      <p:pic>
        <p:nvPicPr>
          <p:cNvPr id="230" name="alba_logo_rgb.jpg" descr="alba_logo_rgb.jpg"/>
          <p:cNvPicPr>
            <a:picLocks noChangeAspect="1"/>
          </p:cNvPicPr>
          <p:nvPr/>
        </p:nvPicPr>
        <p:blipFill>
          <a:blip r:embed="rId4">
            <a:extLst/>
          </a:blip>
          <a:stretch>
            <a:fillRect/>
          </a:stretch>
        </p:blipFill>
        <p:spPr>
          <a:xfrm>
            <a:off x="6355277" y="9163636"/>
            <a:ext cx="1942564" cy="1297419"/>
          </a:xfrm>
          <a:prstGeom prst="rect">
            <a:avLst/>
          </a:prstGeom>
          <a:ln w="12700">
            <a:miter lim="400000"/>
          </a:ln>
        </p:spPr>
      </p:pic>
      <p:pic>
        <p:nvPicPr>
          <p:cNvPr id="231" name="nrg.jpeg" descr="nrg.jpeg"/>
          <p:cNvPicPr>
            <a:picLocks noChangeAspect="1"/>
          </p:cNvPicPr>
          <p:nvPr/>
        </p:nvPicPr>
        <p:blipFill>
          <a:blip r:embed="rId5">
            <a:extLst/>
          </a:blip>
          <a:stretch>
            <a:fillRect/>
          </a:stretch>
        </p:blipFill>
        <p:spPr>
          <a:xfrm>
            <a:off x="9773302" y="8905398"/>
            <a:ext cx="1587501" cy="1587501"/>
          </a:xfrm>
          <a:prstGeom prst="rect">
            <a:avLst/>
          </a:prstGeom>
          <a:ln w="12700">
            <a:miter lim="400000"/>
          </a:ln>
        </p:spPr>
      </p:pic>
      <p:pic>
        <p:nvPicPr>
          <p:cNvPr id="232" name="Microsoft_logo_(2012).svg.png" descr="Microsoft_logo_(2012).svg.png"/>
          <p:cNvPicPr>
            <a:picLocks noChangeAspect="1"/>
          </p:cNvPicPr>
          <p:nvPr/>
        </p:nvPicPr>
        <p:blipFill>
          <a:blip r:embed="rId6">
            <a:extLst/>
          </a:blip>
          <a:stretch>
            <a:fillRect/>
          </a:stretch>
        </p:blipFill>
        <p:spPr>
          <a:xfrm>
            <a:off x="2621838" y="6100959"/>
            <a:ext cx="2667001" cy="569406"/>
          </a:xfrm>
          <a:prstGeom prst="rect">
            <a:avLst/>
          </a:prstGeom>
          <a:ln w="12700">
            <a:miter lim="400000"/>
          </a:ln>
        </p:spPr>
      </p:pic>
      <p:pic>
        <p:nvPicPr>
          <p:cNvPr id="233" name="pasted-image.pdf" descr="pasted-image.pdf"/>
          <p:cNvPicPr>
            <a:picLocks noChangeAspect="1"/>
          </p:cNvPicPr>
          <p:nvPr/>
        </p:nvPicPr>
        <p:blipFill>
          <a:blip r:embed="rId7">
            <a:extLst/>
          </a:blip>
          <a:stretch>
            <a:fillRect/>
          </a:stretch>
        </p:blipFill>
        <p:spPr>
          <a:xfrm>
            <a:off x="16176101" y="5639269"/>
            <a:ext cx="2540001" cy="1492786"/>
          </a:xfrm>
          <a:prstGeom prst="rect">
            <a:avLst/>
          </a:prstGeom>
          <a:ln w="12700">
            <a:miter lim="400000"/>
          </a:ln>
        </p:spPr>
      </p:pic>
      <p:pic>
        <p:nvPicPr>
          <p:cNvPr id="234" name="pasted-image.png" descr="pasted-image.png"/>
          <p:cNvPicPr>
            <a:picLocks noChangeAspect="1"/>
          </p:cNvPicPr>
          <p:nvPr/>
        </p:nvPicPr>
        <p:blipFill>
          <a:blip r:embed="rId8">
            <a:extLst/>
          </a:blip>
          <a:stretch>
            <a:fillRect/>
          </a:stretch>
        </p:blipFill>
        <p:spPr>
          <a:xfrm>
            <a:off x="19489706" y="6111607"/>
            <a:ext cx="2358970" cy="1492786"/>
          </a:xfrm>
          <a:prstGeom prst="rect">
            <a:avLst/>
          </a:prstGeom>
          <a:ln w="12700">
            <a:miter lim="400000"/>
          </a:ln>
        </p:spPr>
      </p:pic>
      <p:sp>
        <p:nvSpPr>
          <p:cNvPr id="235" name="Square"/>
          <p:cNvSpPr/>
          <p:nvPr/>
        </p:nvSpPr>
        <p:spPr>
          <a:xfrm>
            <a:off x="19219425" y="8139231"/>
            <a:ext cx="3201675" cy="3201675"/>
          </a:xfrm>
          <a:prstGeom prst="rect">
            <a:avLst/>
          </a:prstGeom>
          <a:solidFill>
            <a:srgbClr val="FFFFFF"/>
          </a:solidFill>
          <a:ln w="12700">
            <a:miter lim="400000"/>
          </a:ln>
        </p:spPr>
        <p:txBody>
          <a:bodyPr lIns="50800" tIns="50800" rIns="50800" bIns="50800" anchor="ctr"/>
          <a:lstStyle/>
          <a:p>
            <a:pPr>
              <a:defRPr sz="3200">
                <a:solidFill>
                  <a:srgbClr val="FFFFFF"/>
                </a:solidFill>
              </a:defRPr>
            </a:pPr>
            <a:endParaRPr/>
          </a:p>
        </p:txBody>
      </p:sp>
      <p:pic>
        <p:nvPicPr>
          <p:cNvPr id="236" name="pasted-image.png" descr="pasted-image.png"/>
          <p:cNvPicPr>
            <a:picLocks noChangeAspect="1"/>
          </p:cNvPicPr>
          <p:nvPr/>
        </p:nvPicPr>
        <p:blipFill>
          <a:blip r:embed="rId9">
            <a:extLst/>
          </a:blip>
          <a:srcRect l="7796" r="13421"/>
          <a:stretch>
            <a:fillRect/>
          </a:stretch>
        </p:blipFill>
        <p:spPr>
          <a:xfrm>
            <a:off x="15845307" y="8991424"/>
            <a:ext cx="3201675" cy="1415394"/>
          </a:xfrm>
          <a:prstGeom prst="rect">
            <a:avLst/>
          </a:prstGeom>
          <a:ln w="12700">
            <a:miter lim="400000"/>
          </a:ln>
        </p:spPr>
      </p:pic>
      <p:pic>
        <p:nvPicPr>
          <p:cNvPr id="237" name="pasted-image.pdf" descr="pasted-image.pdf"/>
          <p:cNvPicPr>
            <a:picLocks noChangeAspect="1"/>
          </p:cNvPicPr>
          <p:nvPr/>
        </p:nvPicPr>
        <p:blipFill>
          <a:blip r:embed="rId10">
            <a:extLst/>
          </a:blip>
          <a:stretch>
            <a:fillRect/>
          </a:stretch>
        </p:blipFill>
        <p:spPr>
          <a:xfrm>
            <a:off x="2812338" y="9427657"/>
            <a:ext cx="2286001" cy="624822"/>
          </a:xfrm>
          <a:prstGeom prst="rect">
            <a:avLst/>
          </a:prstGeom>
          <a:ln w="12700">
            <a:miter lim="400000"/>
          </a:ln>
        </p:spPr>
      </p:pic>
      <p:pic>
        <p:nvPicPr>
          <p:cNvPr id="238" name="pasted-image.png" descr="pasted-image.png"/>
          <p:cNvPicPr>
            <a:picLocks noChangeAspect="1"/>
          </p:cNvPicPr>
          <p:nvPr/>
        </p:nvPicPr>
        <p:blipFill>
          <a:blip r:embed="rId11">
            <a:extLst/>
          </a:blip>
          <a:srcRect l="12012" r="16349"/>
          <a:stretch>
            <a:fillRect/>
          </a:stretch>
        </p:blipFill>
        <p:spPr>
          <a:xfrm>
            <a:off x="19399191" y="9136222"/>
            <a:ext cx="2540157" cy="1207558"/>
          </a:xfrm>
          <a:prstGeom prst="rect">
            <a:avLst/>
          </a:prstGeom>
          <a:ln w="12700">
            <a:miter lim="400000"/>
          </a:ln>
        </p:spPr>
      </p:pic>
      <p:pic>
        <p:nvPicPr>
          <p:cNvPr id="239" name="LP_journeyline_mono_alt_logo_inside_orange_rgb.psd" descr="LP_journeyline_mono_alt_logo_inside_orange_rgb.psd"/>
          <p:cNvPicPr>
            <a:picLocks noChangeAspect="1"/>
          </p:cNvPicPr>
          <p:nvPr/>
        </p:nvPicPr>
        <p:blipFill>
          <a:blip r:embed="rId12">
            <a:extLst/>
          </a:blip>
          <a:stretch>
            <a:fillRect/>
          </a:stretch>
        </p:blipFill>
        <p:spPr>
          <a:xfrm>
            <a:off x="13056353" y="9091359"/>
            <a:ext cx="2213881" cy="1297418"/>
          </a:xfrm>
          <a:prstGeom prst="rect">
            <a:avLst/>
          </a:prstGeom>
          <a:ln w="12700">
            <a:miter lim="400000"/>
          </a:ln>
        </p:spPr>
      </p:pic>
      <p:pic>
        <p:nvPicPr>
          <p:cNvPr id="240" name="pasted-image.tiff" descr="pasted-image.tiff"/>
          <p:cNvPicPr>
            <a:picLocks noChangeAspect="1"/>
          </p:cNvPicPr>
          <p:nvPr/>
        </p:nvPicPr>
        <p:blipFill>
          <a:blip r:embed="rId13">
            <a:extLst/>
          </a:blip>
          <a:stretch>
            <a:fillRect/>
          </a:stretch>
        </p:blipFill>
        <p:spPr>
          <a:xfrm>
            <a:off x="9621221" y="6056582"/>
            <a:ext cx="2286001" cy="810560"/>
          </a:xfrm>
          <a:prstGeom prst="rect">
            <a:avLst/>
          </a:prstGeom>
          <a:ln w="12700">
            <a:miter lim="400000"/>
          </a:ln>
        </p:spPr>
      </p:pic>
    </p:spTree>
    <p:extLst>
      <p:ext uri="{BB962C8B-B14F-4D97-AF65-F5344CB8AC3E}">
        <p14:creationId xmlns:p14="http://schemas.microsoft.com/office/powerpoint/2010/main" val="3361941322"/>
      </p:ext>
    </p:extLst>
  </p:cSld>
  <p:clrMapOvr>
    <a:masterClrMapping/>
  </p:clrMapOvr>
  <mc:AlternateContent xmlns:mc="http://schemas.openxmlformats.org/markup-compatibility/2006" xmlns:p14="http://schemas.microsoft.com/office/powerpoint/2010/main">
    <mc:Choice Requires="p14">
      <p:transition spd="slow">
        <p:fade thruBlk="1"/>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03FDE7CD-D34D-44D5-9282-E6609D47F94B}"/>
              </a:ext>
            </a:extLst>
          </p:cNvPr>
          <p:cNvSpPr/>
          <p:nvPr/>
        </p:nvSpPr>
        <p:spPr>
          <a:xfrm>
            <a:off x="579756" y="838200"/>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r>
              <a:rPr lang="en-US" sz="3200" b="0" dirty="0">
                <a:sym typeface="Helvetica Neue Medium"/>
              </a:rPr>
              <a:t>Because if you don’t know what a client is worth, you don’t know what you should spend to get one or what you should spend to keep one.</a:t>
            </a:r>
            <a:endParaRPr sz="6600" dirty="0">
              <a:latin typeface="Cera PRO Black" panose="00000A00000000000000" pitchFamily="2" charset="0"/>
            </a:endParaRPr>
          </a:p>
        </p:txBody>
      </p:sp>
      <p:sp>
        <p:nvSpPr>
          <p:cNvPr id="5" name="Shape 284">
            <a:extLst>
              <a:ext uri="{FF2B5EF4-FFF2-40B4-BE49-F238E27FC236}">
                <a16:creationId xmlns:a16="http://schemas.microsoft.com/office/drawing/2014/main" id="{8F74BE36-9659-4EDB-8A71-E3209B7F7960}"/>
              </a:ext>
            </a:extLst>
          </p:cNvPr>
          <p:cNvSpPr txBox="1"/>
          <p:nvPr/>
        </p:nvSpPr>
        <p:spPr>
          <a:xfrm>
            <a:off x="9287156" y="649306"/>
            <a:ext cx="5809686" cy="1056800"/>
          </a:xfrm>
          <a:prstGeom prst="rect">
            <a:avLst/>
          </a:prstGeom>
          <a:noFill/>
          <a:ln>
            <a:noFill/>
          </a:ln>
        </p:spPr>
        <p:txBody>
          <a:bodyPr wrap="square" lIns="243800" tIns="243800" rIns="243800" bIns="243800" anchor="t" anchorCtr="0">
            <a:noAutofit/>
          </a:bodyPr>
          <a:lstStyle/>
          <a:p>
            <a:r>
              <a:rPr lang="en-US" sz="6600" dirty="0">
                <a:latin typeface="Cera PRO Black" panose="00000A00000000000000" pitchFamily="2" charset="0"/>
              </a:rPr>
              <a:t>Alex</a:t>
            </a:r>
            <a:endParaRPr lang="en" sz="6600" dirty="0">
              <a:latin typeface="Cera PRO Black" panose="00000A00000000000000" pitchFamily="2" charset="0"/>
            </a:endParaRPr>
          </a:p>
        </p:txBody>
      </p:sp>
      <p:pic>
        <p:nvPicPr>
          <p:cNvPr id="6" name="Picture 7" descr="noun_410788_cc.png">
            <a:extLst>
              <a:ext uri="{FF2B5EF4-FFF2-40B4-BE49-F238E27FC236}">
                <a16:creationId xmlns:a16="http://schemas.microsoft.com/office/drawing/2014/main" id="{731915FC-5D88-4488-A69C-2E021D8E81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050"/>
          <a:stretch/>
        </p:blipFill>
        <p:spPr bwMode="auto">
          <a:xfrm>
            <a:off x="9830478" y="2568337"/>
            <a:ext cx="4723043" cy="3728837"/>
          </a:xfrm>
          <a:prstGeom prst="rect">
            <a:avLst/>
          </a:prstGeom>
          <a:noFill/>
          <a:extLst>
            <a:ext uri="{909E8E84-426E-40DD-AFC4-6F175D3DCCD1}">
              <a14:hiddenFill xmlns:a14="http://schemas.microsoft.com/office/drawing/2010/main">
                <a:solidFill>
                  <a:srgbClr val="FFFFFF"/>
                </a:solidFill>
              </a14:hiddenFill>
            </a:ext>
          </a:extLst>
        </p:spPr>
      </p:pic>
      <p:sp>
        <p:nvSpPr>
          <p:cNvPr id="7" name="Shape 284">
            <a:extLst>
              <a:ext uri="{FF2B5EF4-FFF2-40B4-BE49-F238E27FC236}">
                <a16:creationId xmlns:a16="http://schemas.microsoft.com/office/drawing/2014/main" id="{1F77F6B6-DBDB-44CB-94E5-DEB98DF82C09}"/>
              </a:ext>
            </a:extLst>
          </p:cNvPr>
          <p:cNvSpPr txBox="1"/>
          <p:nvPr/>
        </p:nvSpPr>
        <p:spPr>
          <a:xfrm>
            <a:off x="8377378" y="6786524"/>
            <a:ext cx="7629244" cy="1187890"/>
          </a:xfrm>
          <a:prstGeom prst="rect">
            <a:avLst/>
          </a:prstGeom>
          <a:noFill/>
          <a:ln>
            <a:noFill/>
          </a:ln>
        </p:spPr>
        <p:txBody>
          <a:bodyPr wrap="square" lIns="243800" tIns="243800" rIns="243800" bIns="243800" anchor="t" anchorCtr="0">
            <a:noAutofit/>
          </a:bodyPr>
          <a:lstStyle/>
          <a:p>
            <a:r>
              <a:rPr lang="en-US" sz="6600" dirty="0">
                <a:latin typeface="Cera PRO Black" panose="00000A00000000000000" pitchFamily="2" charset="0"/>
              </a:rPr>
              <a:t>The Coffee Lover</a:t>
            </a:r>
            <a:endParaRPr lang="en" sz="6600" dirty="0">
              <a:latin typeface="Cera PRO Black" panose="00000A00000000000000" pitchFamily="2" charset="0"/>
            </a:endParaRPr>
          </a:p>
        </p:txBody>
      </p:sp>
      <p:pic>
        <p:nvPicPr>
          <p:cNvPr id="9" name="Εικόνα 8">
            <a:extLst>
              <a:ext uri="{FF2B5EF4-FFF2-40B4-BE49-F238E27FC236}">
                <a16:creationId xmlns:a16="http://schemas.microsoft.com/office/drawing/2014/main" id="{0A4FA4ED-7416-4B74-8722-42D52449F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240" y="9352439"/>
            <a:ext cx="2539682" cy="2539682"/>
          </a:xfrm>
          <a:prstGeom prst="rect">
            <a:avLst/>
          </a:prstGeom>
        </p:spPr>
      </p:pic>
      <p:pic>
        <p:nvPicPr>
          <p:cNvPr id="10" name="Εικόνα 9">
            <a:extLst>
              <a:ext uri="{FF2B5EF4-FFF2-40B4-BE49-F238E27FC236}">
                <a16:creationId xmlns:a16="http://schemas.microsoft.com/office/drawing/2014/main" id="{82129ADE-19A9-4709-83E3-668C1C29E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917" y="9352439"/>
            <a:ext cx="2539682" cy="2539682"/>
          </a:xfrm>
          <a:prstGeom prst="rect">
            <a:avLst/>
          </a:prstGeom>
        </p:spPr>
      </p:pic>
      <p:pic>
        <p:nvPicPr>
          <p:cNvPr id="11" name="Εικόνα 10">
            <a:extLst>
              <a:ext uri="{FF2B5EF4-FFF2-40B4-BE49-F238E27FC236}">
                <a16:creationId xmlns:a16="http://schemas.microsoft.com/office/drawing/2014/main" id="{4535C11A-D968-49FE-B4D0-FEAAA6855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3839" y="9352439"/>
            <a:ext cx="2539682" cy="2539682"/>
          </a:xfrm>
          <a:prstGeom prst="rect">
            <a:avLst/>
          </a:prstGeom>
        </p:spPr>
      </p:pic>
      <p:pic>
        <p:nvPicPr>
          <p:cNvPr id="12" name="Εικόνα 11">
            <a:extLst>
              <a:ext uri="{FF2B5EF4-FFF2-40B4-BE49-F238E27FC236}">
                <a16:creationId xmlns:a16="http://schemas.microsoft.com/office/drawing/2014/main" id="{E59A28E7-7022-42FD-8E19-7FEFFB945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9242" y="9352439"/>
            <a:ext cx="2539682" cy="2539682"/>
          </a:xfrm>
          <a:prstGeom prst="rect">
            <a:avLst/>
          </a:prstGeom>
        </p:spPr>
      </p:pic>
      <p:pic>
        <p:nvPicPr>
          <p:cNvPr id="13" name="Εικόνα 12">
            <a:extLst>
              <a:ext uri="{FF2B5EF4-FFF2-40B4-BE49-F238E27FC236}">
                <a16:creationId xmlns:a16="http://schemas.microsoft.com/office/drawing/2014/main" id="{B3DD2C95-A20A-46E4-87D6-A514E2E9D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6479" y="9352439"/>
            <a:ext cx="2539682" cy="2539682"/>
          </a:xfrm>
          <a:prstGeom prst="rect">
            <a:avLst/>
          </a:prstGeom>
        </p:spPr>
      </p:pic>
      <p:pic>
        <p:nvPicPr>
          <p:cNvPr id="16" name="Image" descr="Image">
            <a:extLst>
              <a:ext uri="{FF2B5EF4-FFF2-40B4-BE49-F238E27FC236}">
                <a16:creationId xmlns:a16="http://schemas.microsoft.com/office/drawing/2014/main" id="{216D901E-4C51-4C92-859B-397F28BF7054}"/>
              </a:ext>
            </a:extLst>
          </p:cNvPr>
          <p:cNvPicPr>
            <a:picLocks noChangeAspect="1"/>
          </p:cNvPicPr>
          <p:nvPr/>
        </p:nvPicPr>
        <p:blipFill>
          <a:blip r:embed="rId4">
            <a:extLst/>
          </a:blip>
          <a:stretch>
            <a:fillRect/>
          </a:stretch>
        </p:blipFill>
        <p:spPr>
          <a:xfrm>
            <a:off x="21494193" y="12253888"/>
            <a:ext cx="1467407" cy="414544"/>
          </a:xfrm>
          <a:prstGeom prst="rect">
            <a:avLst/>
          </a:prstGeom>
          <a:ln w="12700">
            <a:miter lim="400000"/>
          </a:ln>
        </p:spPr>
      </p:pic>
    </p:spTree>
    <p:extLst>
      <p:ext uri="{BB962C8B-B14F-4D97-AF65-F5344CB8AC3E}">
        <p14:creationId xmlns:p14="http://schemas.microsoft.com/office/powerpoint/2010/main" val="342503090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FB81C519-F8EE-48D4-8156-5A5B0239D094}"/>
              </a:ext>
            </a:extLst>
          </p:cNvPr>
          <p:cNvSpPr/>
          <p:nvPr/>
        </p:nvSpPr>
        <p:spPr>
          <a:xfrm>
            <a:off x="770256" y="876300"/>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r>
              <a:rPr lang="en-US" sz="3200" b="0" dirty="0">
                <a:sym typeface="Helvetica Neue Medium"/>
              </a:rPr>
              <a:t>Because if you don’t know what a client is worth, you don’t know what you should spend to get one or what you should spend to keep one.</a:t>
            </a:r>
            <a:endParaRPr sz="6600" dirty="0">
              <a:latin typeface="Cera PRO Black" panose="00000A00000000000000" pitchFamily="2" charset="0"/>
            </a:endParaRPr>
          </a:p>
        </p:txBody>
      </p:sp>
      <p:sp>
        <p:nvSpPr>
          <p:cNvPr id="5" name="Shape 284">
            <a:extLst>
              <a:ext uri="{FF2B5EF4-FFF2-40B4-BE49-F238E27FC236}">
                <a16:creationId xmlns:a16="http://schemas.microsoft.com/office/drawing/2014/main" id="{8F74BE36-9659-4EDB-8A71-E3209B7F7960}"/>
              </a:ext>
            </a:extLst>
          </p:cNvPr>
          <p:cNvSpPr txBox="1"/>
          <p:nvPr/>
        </p:nvSpPr>
        <p:spPr>
          <a:xfrm>
            <a:off x="-190500" y="1145734"/>
            <a:ext cx="5809686" cy="1056800"/>
          </a:xfrm>
          <a:prstGeom prst="rect">
            <a:avLst/>
          </a:prstGeom>
          <a:noFill/>
          <a:ln>
            <a:noFill/>
          </a:ln>
        </p:spPr>
        <p:txBody>
          <a:bodyPr wrap="square" lIns="243800" tIns="243800" rIns="243800" bIns="243800" anchor="t" anchorCtr="0">
            <a:noAutofit/>
          </a:bodyPr>
          <a:lstStyle/>
          <a:p>
            <a:r>
              <a:rPr lang="en-US" sz="6600" dirty="0">
                <a:latin typeface="Cera PRO Black" panose="00000A00000000000000" pitchFamily="2" charset="0"/>
              </a:rPr>
              <a:t>Alex</a:t>
            </a:r>
            <a:r>
              <a:rPr lang="el-GR" sz="6600" dirty="0">
                <a:latin typeface="Cera PRO Black" panose="00000A00000000000000" pitchFamily="2" charset="0"/>
              </a:rPr>
              <a:t> </a:t>
            </a:r>
            <a:endParaRPr lang="en" sz="6600" dirty="0">
              <a:latin typeface="Cera PRO Black" panose="00000A00000000000000" pitchFamily="2" charset="0"/>
            </a:endParaRPr>
          </a:p>
        </p:txBody>
      </p:sp>
      <p:pic>
        <p:nvPicPr>
          <p:cNvPr id="6" name="Picture 7" descr="noun_410788_cc.png">
            <a:extLst>
              <a:ext uri="{FF2B5EF4-FFF2-40B4-BE49-F238E27FC236}">
                <a16:creationId xmlns:a16="http://schemas.microsoft.com/office/drawing/2014/main" id="{731915FC-5D88-4488-A69C-2E021D8E81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050"/>
          <a:stretch/>
        </p:blipFill>
        <p:spPr bwMode="auto">
          <a:xfrm>
            <a:off x="522943" y="2450742"/>
            <a:ext cx="4723043" cy="3728837"/>
          </a:xfrm>
          <a:prstGeom prst="rect">
            <a:avLst/>
          </a:prstGeom>
          <a:noFill/>
          <a:extLst>
            <a:ext uri="{909E8E84-426E-40DD-AFC4-6F175D3DCCD1}">
              <a14:hiddenFill xmlns:a14="http://schemas.microsoft.com/office/drawing/2010/main">
                <a:solidFill>
                  <a:srgbClr val="FFFFFF"/>
                </a:solidFill>
              </a14:hiddenFill>
            </a:ext>
          </a:extLst>
        </p:spPr>
      </p:pic>
      <p:pic>
        <p:nvPicPr>
          <p:cNvPr id="9" name="Εικόνα 8">
            <a:extLst>
              <a:ext uri="{FF2B5EF4-FFF2-40B4-BE49-F238E27FC236}">
                <a16:creationId xmlns:a16="http://schemas.microsoft.com/office/drawing/2014/main" id="{0A4FA4ED-7416-4B74-8722-42D52449F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571" y="2459833"/>
            <a:ext cx="2539682" cy="2539682"/>
          </a:xfrm>
          <a:prstGeom prst="rect">
            <a:avLst/>
          </a:prstGeom>
        </p:spPr>
      </p:pic>
      <p:pic>
        <p:nvPicPr>
          <p:cNvPr id="10" name="Εικόνα 9">
            <a:extLst>
              <a:ext uri="{FF2B5EF4-FFF2-40B4-BE49-F238E27FC236}">
                <a16:creationId xmlns:a16="http://schemas.microsoft.com/office/drawing/2014/main" id="{82129ADE-19A9-4709-83E3-668C1C29E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497" y="2459833"/>
            <a:ext cx="2539682" cy="2539682"/>
          </a:xfrm>
          <a:prstGeom prst="rect">
            <a:avLst/>
          </a:prstGeom>
        </p:spPr>
      </p:pic>
      <p:pic>
        <p:nvPicPr>
          <p:cNvPr id="11" name="Εικόνα 10">
            <a:extLst>
              <a:ext uri="{FF2B5EF4-FFF2-40B4-BE49-F238E27FC236}">
                <a16:creationId xmlns:a16="http://schemas.microsoft.com/office/drawing/2014/main" id="{4535C11A-D968-49FE-B4D0-FEAAA6855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8423" y="2459833"/>
            <a:ext cx="2539682" cy="2539682"/>
          </a:xfrm>
          <a:prstGeom prst="rect">
            <a:avLst/>
          </a:prstGeom>
        </p:spPr>
      </p:pic>
      <p:pic>
        <p:nvPicPr>
          <p:cNvPr id="12" name="Εικόνα 11">
            <a:extLst>
              <a:ext uri="{FF2B5EF4-FFF2-40B4-BE49-F238E27FC236}">
                <a16:creationId xmlns:a16="http://schemas.microsoft.com/office/drawing/2014/main" id="{E59A28E7-7022-42FD-8E19-7FEFFB945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5376" y="2459833"/>
            <a:ext cx="2539682" cy="2539682"/>
          </a:xfrm>
          <a:prstGeom prst="rect">
            <a:avLst/>
          </a:prstGeom>
        </p:spPr>
      </p:pic>
      <p:sp>
        <p:nvSpPr>
          <p:cNvPr id="14" name="Shape 284">
            <a:extLst>
              <a:ext uri="{FF2B5EF4-FFF2-40B4-BE49-F238E27FC236}">
                <a16:creationId xmlns:a16="http://schemas.microsoft.com/office/drawing/2014/main" id="{631C0CEC-B908-47CE-A2A6-E4390F55F39C}"/>
              </a:ext>
            </a:extLst>
          </p:cNvPr>
          <p:cNvSpPr txBox="1"/>
          <p:nvPr/>
        </p:nvSpPr>
        <p:spPr>
          <a:xfrm>
            <a:off x="12526713" y="5469346"/>
            <a:ext cx="2646489" cy="1056800"/>
          </a:xfrm>
          <a:prstGeom prst="rect">
            <a:avLst/>
          </a:prstGeom>
          <a:noFill/>
          <a:ln>
            <a:noFill/>
          </a:ln>
        </p:spPr>
        <p:txBody>
          <a:bodyPr wrap="square" lIns="243800" tIns="243800" rIns="243800" bIns="243800" anchor="t" anchorCtr="0">
            <a:noAutofit/>
          </a:bodyPr>
          <a:lstStyle/>
          <a:p>
            <a:r>
              <a:rPr lang="en-US" sz="8000" dirty="0">
                <a:latin typeface="Cera PRO Black" panose="00000A00000000000000" pitchFamily="2" charset="0"/>
              </a:rPr>
              <a:t>x</a:t>
            </a:r>
            <a:endParaRPr lang="en" sz="8000" dirty="0">
              <a:latin typeface="Cera PRO Black" panose="00000A00000000000000" pitchFamily="2" charset="0"/>
            </a:endParaRPr>
          </a:p>
        </p:txBody>
      </p:sp>
      <p:sp>
        <p:nvSpPr>
          <p:cNvPr id="15" name="Shape 284">
            <a:extLst>
              <a:ext uri="{FF2B5EF4-FFF2-40B4-BE49-F238E27FC236}">
                <a16:creationId xmlns:a16="http://schemas.microsoft.com/office/drawing/2014/main" id="{BD46795E-171E-4C35-843C-E4882BFB4B0F}"/>
              </a:ext>
            </a:extLst>
          </p:cNvPr>
          <p:cNvSpPr txBox="1"/>
          <p:nvPr/>
        </p:nvSpPr>
        <p:spPr>
          <a:xfrm>
            <a:off x="11311686" y="6711035"/>
            <a:ext cx="5076545" cy="1056800"/>
          </a:xfrm>
          <a:prstGeom prst="rect">
            <a:avLst/>
          </a:prstGeom>
          <a:noFill/>
          <a:ln>
            <a:noFill/>
          </a:ln>
        </p:spPr>
        <p:txBody>
          <a:bodyPr wrap="square" lIns="243800" tIns="243800" rIns="243800" bIns="243800" anchor="t" anchorCtr="0">
            <a:noAutofit/>
          </a:bodyPr>
          <a:lstStyle/>
          <a:p>
            <a:r>
              <a:rPr lang="en-US" sz="8000" dirty="0">
                <a:latin typeface="Cera PRO Black" panose="00000A00000000000000" pitchFamily="2" charset="0"/>
              </a:rPr>
              <a:t>1,80 euro</a:t>
            </a:r>
            <a:endParaRPr lang="en" sz="8000" dirty="0">
              <a:latin typeface="Cera PRO Black" panose="00000A00000000000000" pitchFamily="2" charset="0"/>
            </a:endParaRPr>
          </a:p>
        </p:txBody>
      </p:sp>
      <p:cxnSp>
        <p:nvCxnSpPr>
          <p:cNvPr id="3" name="Ευθεία γραμμή σύνδεσης 2">
            <a:extLst>
              <a:ext uri="{FF2B5EF4-FFF2-40B4-BE49-F238E27FC236}">
                <a16:creationId xmlns:a16="http://schemas.microsoft.com/office/drawing/2014/main" id="{CD6FA471-0466-4A0C-ACA1-429467DB610C}"/>
              </a:ext>
            </a:extLst>
          </p:cNvPr>
          <p:cNvCxnSpPr/>
          <p:nvPr/>
        </p:nvCxnSpPr>
        <p:spPr>
          <a:xfrm>
            <a:off x="5040715" y="8625220"/>
            <a:ext cx="1696956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6" name="Shape 284">
            <a:extLst>
              <a:ext uri="{FF2B5EF4-FFF2-40B4-BE49-F238E27FC236}">
                <a16:creationId xmlns:a16="http://schemas.microsoft.com/office/drawing/2014/main" id="{FA4F3375-141D-41FA-AB4D-29E376C47FA1}"/>
              </a:ext>
            </a:extLst>
          </p:cNvPr>
          <p:cNvSpPr txBox="1"/>
          <p:nvPr/>
        </p:nvSpPr>
        <p:spPr>
          <a:xfrm>
            <a:off x="9851238" y="8810110"/>
            <a:ext cx="8274370" cy="1056800"/>
          </a:xfrm>
          <a:prstGeom prst="rect">
            <a:avLst/>
          </a:prstGeom>
          <a:noFill/>
          <a:ln>
            <a:noFill/>
          </a:ln>
        </p:spPr>
        <p:txBody>
          <a:bodyPr wrap="square" lIns="243800" tIns="243800" rIns="243800" bIns="243800" anchor="t" anchorCtr="0">
            <a:noAutofit/>
          </a:bodyPr>
          <a:lstStyle/>
          <a:p>
            <a:r>
              <a:rPr lang="en-US" sz="8000" dirty="0">
                <a:latin typeface="Cera PRO Black" panose="00000A00000000000000" pitchFamily="2" charset="0"/>
              </a:rPr>
              <a:t>7,20 euro / day</a:t>
            </a:r>
            <a:endParaRPr lang="en" sz="8000" dirty="0">
              <a:latin typeface="Cera PRO Black" panose="00000A00000000000000" pitchFamily="2" charset="0"/>
            </a:endParaRPr>
          </a:p>
        </p:txBody>
      </p:sp>
      <p:cxnSp>
        <p:nvCxnSpPr>
          <p:cNvPr id="17" name="Ευθεία γραμμή σύνδεσης 16">
            <a:extLst>
              <a:ext uri="{FF2B5EF4-FFF2-40B4-BE49-F238E27FC236}">
                <a16:creationId xmlns:a16="http://schemas.microsoft.com/office/drawing/2014/main" id="{585BBC9C-7F65-4F7D-9850-A542BBF2C3CC}"/>
              </a:ext>
            </a:extLst>
          </p:cNvPr>
          <p:cNvCxnSpPr/>
          <p:nvPr/>
        </p:nvCxnSpPr>
        <p:spPr>
          <a:xfrm>
            <a:off x="5147397" y="10797806"/>
            <a:ext cx="16969563"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8" name="Shape 284">
            <a:extLst>
              <a:ext uri="{FF2B5EF4-FFF2-40B4-BE49-F238E27FC236}">
                <a16:creationId xmlns:a16="http://schemas.microsoft.com/office/drawing/2014/main" id="{F6DC8021-F58F-4E74-A9F5-1F3BCE2CDA4B}"/>
              </a:ext>
            </a:extLst>
          </p:cNvPr>
          <p:cNvSpPr txBox="1"/>
          <p:nvPr/>
        </p:nvSpPr>
        <p:spPr>
          <a:xfrm>
            <a:off x="9108047" y="10744333"/>
            <a:ext cx="9483820" cy="1056800"/>
          </a:xfrm>
          <a:prstGeom prst="rect">
            <a:avLst/>
          </a:prstGeom>
          <a:noFill/>
          <a:ln>
            <a:noFill/>
          </a:ln>
        </p:spPr>
        <p:txBody>
          <a:bodyPr wrap="square" lIns="243800" tIns="243800" rIns="243800" bIns="243800" anchor="t" anchorCtr="0">
            <a:noAutofit/>
          </a:bodyPr>
          <a:lstStyle/>
          <a:p>
            <a:r>
              <a:rPr lang="en-US" sz="8000" dirty="0">
                <a:latin typeface="Cera PRO Black" panose="00000A00000000000000" pitchFamily="2" charset="0"/>
              </a:rPr>
              <a:t>1,584 euro / year</a:t>
            </a:r>
            <a:endParaRPr lang="en" sz="8000" dirty="0">
              <a:latin typeface="Cera PRO Black" panose="00000A00000000000000" pitchFamily="2" charset="0"/>
            </a:endParaRPr>
          </a:p>
        </p:txBody>
      </p:sp>
      <p:pic>
        <p:nvPicPr>
          <p:cNvPr id="21" name="Image" descr="Image">
            <a:extLst>
              <a:ext uri="{FF2B5EF4-FFF2-40B4-BE49-F238E27FC236}">
                <a16:creationId xmlns:a16="http://schemas.microsoft.com/office/drawing/2014/main" id="{9810E805-EE0F-48CC-A904-0F53B12B162F}"/>
              </a:ext>
            </a:extLst>
          </p:cNvPr>
          <p:cNvPicPr>
            <a:picLocks noChangeAspect="1"/>
          </p:cNvPicPr>
          <p:nvPr/>
        </p:nvPicPr>
        <p:blipFill>
          <a:blip r:embed="rId4">
            <a:extLst/>
          </a:blip>
          <a:stretch>
            <a:fillRect/>
          </a:stretch>
        </p:blipFill>
        <p:spPr>
          <a:xfrm>
            <a:off x="21798993" y="12425156"/>
            <a:ext cx="1467407" cy="414544"/>
          </a:xfrm>
          <a:prstGeom prst="rect">
            <a:avLst/>
          </a:prstGeom>
          <a:ln w="12700">
            <a:miter lim="400000"/>
          </a:ln>
        </p:spPr>
      </p:pic>
    </p:spTree>
    <p:extLst>
      <p:ext uri="{BB962C8B-B14F-4D97-AF65-F5344CB8AC3E}">
        <p14:creationId xmlns:p14="http://schemas.microsoft.com/office/powerpoint/2010/main" val="101549509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a:extLst>
              <a:ext uri="{FF2B5EF4-FFF2-40B4-BE49-F238E27FC236}">
                <a16:creationId xmlns:a16="http://schemas.microsoft.com/office/drawing/2014/main" id="{24F24C9F-8F96-4721-9834-CA22CE5D4DFE}"/>
              </a:ext>
            </a:extLst>
          </p:cNvPr>
          <p:cNvSpPr/>
          <p:nvPr/>
        </p:nvSpPr>
        <p:spPr>
          <a:xfrm>
            <a:off x="555171" y="552450"/>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8" name="Εικόνα 7">
            <a:extLst>
              <a:ext uri="{FF2B5EF4-FFF2-40B4-BE49-F238E27FC236}">
                <a16:creationId xmlns:a16="http://schemas.microsoft.com/office/drawing/2014/main" id="{96C37E92-118A-465C-A58F-85FE5638F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399" y="3254783"/>
            <a:ext cx="4240459" cy="4494448"/>
          </a:xfrm>
          <a:prstGeom prst="rect">
            <a:avLst/>
          </a:prstGeom>
        </p:spPr>
      </p:pic>
      <p:sp>
        <p:nvSpPr>
          <p:cNvPr id="9" name="Ορθογώνιο 8">
            <a:extLst>
              <a:ext uri="{FF2B5EF4-FFF2-40B4-BE49-F238E27FC236}">
                <a16:creationId xmlns:a16="http://schemas.microsoft.com/office/drawing/2014/main" id="{674B3173-907B-4CCD-B63B-AB57863205B0}"/>
              </a:ext>
            </a:extLst>
          </p:cNvPr>
          <p:cNvSpPr/>
          <p:nvPr/>
        </p:nvSpPr>
        <p:spPr>
          <a:xfrm>
            <a:off x="4763079" y="9403866"/>
            <a:ext cx="15777730" cy="2308324"/>
          </a:xfrm>
          <a:prstGeom prst="rect">
            <a:avLst/>
          </a:prstGeom>
        </p:spPr>
        <p:txBody>
          <a:bodyPr wrap="square">
            <a:spAutoFit/>
          </a:bodyPr>
          <a:lstStyle/>
          <a:p>
            <a:r>
              <a:rPr lang="en-US" sz="4800" b="0" dirty="0">
                <a:solidFill>
                  <a:schemeClr val="tx1"/>
                </a:solidFill>
                <a:latin typeface="Cera PRO Black" panose="00000A00000000000000" pitchFamily="2" charset="0"/>
              </a:rPr>
              <a:t>Because if you don’t know what a client is worth, you don’t know what you should spend to get one or what you should spend to keep one.</a:t>
            </a:r>
            <a:endParaRPr lang="el-GR" sz="4800" dirty="0">
              <a:solidFill>
                <a:schemeClr val="tx1"/>
              </a:solidFill>
              <a:latin typeface="Cera PRO Black" panose="00000A00000000000000" pitchFamily="2" charset="0"/>
            </a:endParaRPr>
          </a:p>
        </p:txBody>
      </p:sp>
      <p:pic>
        <p:nvPicPr>
          <p:cNvPr id="10" name="Image" descr="Image">
            <a:extLst>
              <a:ext uri="{FF2B5EF4-FFF2-40B4-BE49-F238E27FC236}">
                <a16:creationId xmlns:a16="http://schemas.microsoft.com/office/drawing/2014/main" id="{8426AC70-1C82-48B9-BE83-27F78683D800}"/>
              </a:ext>
            </a:extLst>
          </p:cNvPr>
          <p:cNvPicPr>
            <a:picLocks noChangeAspect="1"/>
          </p:cNvPicPr>
          <p:nvPr/>
        </p:nvPicPr>
        <p:blipFill>
          <a:blip r:embed="rId3">
            <a:extLst/>
          </a:blip>
          <a:stretch>
            <a:fillRect/>
          </a:stretch>
        </p:blipFill>
        <p:spPr>
          <a:xfrm>
            <a:off x="21710768" y="12240431"/>
            <a:ext cx="1467407" cy="414544"/>
          </a:xfrm>
          <a:prstGeom prst="rect">
            <a:avLst/>
          </a:prstGeom>
          <a:ln w="12700">
            <a:miter lim="400000"/>
          </a:ln>
        </p:spPr>
      </p:pic>
      <p:sp>
        <p:nvSpPr>
          <p:cNvPr id="11" name="Delight">
            <a:extLst>
              <a:ext uri="{FF2B5EF4-FFF2-40B4-BE49-F238E27FC236}">
                <a16:creationId xmlns:a16="http://schemas.microsoft.com/office/drawing/2014/main" id="{52DEBF1D-FC07-4A6B-9BD7-80E382866807}"/>
              </a:ext>
            </a:extLst>
          </p:cNvPr>
          <p:cNvSpPr txBox="1"/>
          <p:nvPr/>
        </p:nvSpPr>
        <p:spPr>
          <a:xfrm>
            <a:off x="4897307" y="5310180"/>
            <a:ext cx="9982127" cy="6565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sz="3600" dirty="0">
                <a:latin typeface="Cera PRO Black" panose="00000A00000000000000" pitchFamily="2" charset="0"/>
              </a:rPr>
              <a:t>Average customer Lifespan = 2o YEARS</a:t>
            </a:r>
            <a:endParaRPr sz="3600" dirty="0">
              <a:latin typeface="Cera PRO Black" panose="00000A00000000000000" pitchFamily="2" charset="0"/>
            </a:endParaRPr>
          </a:p>
        </p:txBody>
      </p:sp>
      <p:grpSp>
        <p:nvGrpSpPr>
          <p:cNvPr id="12" name="Ομάδα 11">
            <a:extLst>
              <a:ext uri="{FF2B5EF4-FFF2-40B4-BE49-F238E27FC236}">
                <a16:creationId xmlns:a16="http://schemas.microsoft.com/office/drawing/2014/main" id="{5DCBAE8E-1DD5-461D-8CE7-43ED4BA33293}"/>
              </a:ext>
            </a:extLst>
          </p:cNvPr>
          <p:cNvGrpSpPr/>
          <p:nvPr/>
        </p:nvGrpSpPr>
        <p:grpSpPr>
          <a:xfrm>
            <a:off x="5164534" y="3810940"/>
            <a:ext cx="7839651" cy="1423623"/>
            <a:chOff x="4346316" y="7278202"/>
            <a:chExt cx="6162583" cy="1066043"/>
          </a:xfrm>
        </p:grpSpPr>
        <p:sp>
          <p:nvSpPr>
            <p:cNvPr id="13" name="Delight">
              <a:extLst>
                <a:ext uri="{FF2B5EF4-FFF2-40B4-BE49-F238E27FC236}">
                  <a16:creationId xmlns:a16="http://schemas.microsoft.com/office/drawing/2014/main" id="{442F7C68-4EBB-4604-BF11-5BBB436042B3}"/>
                </a:ext>
              </a:extLst>
            </p:cNvPr>
            <p:cNvSpPr txBox="1"/>
            <p:nvPr/>
          </p:nvSpPr>
          <p:spPr>
            <a:xfrm>
              <a:off x="6638180" y="7278202"/>
              <a:ext cx="3870719" cy="99870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sz="8000" dirty="0">
                  <a:latin typeface="Cera PRO Black" panose="00000A00000000000000" pitchFamily="2" charset="0"/>
                </a:rPr>
                <a:t>$14,099</a:t>
              </a:r>
              <a:endParaRPr sz="8000" dirty="0">
                <a:latin typeface="Cera PRO Black" panose="00000A00000000000000" pitchFamily="2" charset="0"/>
              </a:endParaRPr>
            </a:p>
          </p:txBody>
        </p:sp>
        <p:sp>
          <p:nvSpPr>
            <p:cNvPr id="14" name="Delight">
              <a:extLst>
                <a:ext uri="{FF2B5EF4-FFF2-40B4-BE49-F238E27FC236}">
                  <a16:creationId xmlns:a16="http://schemas.microsoft.com/office/drawing/2014/main" id="{9A48A500-68E3-4638-BF76-0F40F44B331C}"/>
                </a:ext>
              </a:extLst>
            </p:cNvPr>
            <p:cNvSpPr txBox="1"/>
            <p:nvPr/>
          </p:nvSpPr>
          <p:spPr>
            <a:xfrm>
              <a:off x="4346316" y="7303431"/>
              <a:ext cx="1602640" cy="99870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sz="8000" dirty="0">
                  <a:latin typeface="Cera PRO Black" panose="00000A00000000000000" pitchFamily="2" charset="0"/>
                </a:rPr>
                <a:t>LTV</a:t>
              </a:r>
              <a:endParaRPr sz="8000" dirty="0">
                <a:latin typeface="Cera PRO Black" panose="00000A00000000000000" pitchFamily="2" charset="0"/>
              </a:endParaRPr>
            </a:p>
          </p:txBody>
        </p:sp>
        <p:sp>
          <p:nvSpPr>
            <p:cNvPr id="15" name="Delight">
              <a:extLst>
                <a:ext uri="{FF2B5EF4-FFF2-40B4-BE49-F238E27FC236}">
                  <a16:creationId xmlns:a16="http://schemas.microsoft.com/office/drawing/2014/main" id="{C9DA0EAA-60E8-43BF-8DAC-0FDCC8E8F4C4}"/>
                </a:ext>
              </a:extLst>
            </p:cNvPr>
            <p:cNvSpPr txBox="1"/>
            <p:nvPr/>
          </p:nvSpPr>
          <p:spPr>
            <a:xfrm>
              <a:off x="5796421" y="7345540"/>
              <a:ext cx="553920" cy="99870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sz="8000" dirty="0">
                  <a:latin typeface="Cera PRO Black" panose="00000A00000000000000" pitchFamily="2" charset="0"/>
                </a:rPr>
                <a:t>=</a:t>
              </a:r>
              <a:endParaRPr sz="8000" dirty="0">
                <a:latin typeface="Cera PRO Black" panose="00000A00000000000000" pitchFamily="2" charset="0"/>
              </a:endParaRPr>
            </a:p>
          </p:txBody>
        </p:sp>
      </p:grpSp>
      <p:sp>
        <p:nvSpPr>
          <p:cNvPr id="17" name="Delight">
            <a:extLst>
              <a:ext uri="{FF2B5EF4-FFF2-40B4-BE49-F238E27FC236}">
                <a16:creationId xmlns:a16="http://schemas.microsoft.com/office/drawing/2014/main" id="{A058901B-406C-47D7-B599-5B56CAFA1B0E}"/>
              </a:ext>
            </a:extLst>
          </p:cNvPr>
          <p:cNvSpPr txBox="1"/>
          <p:nvPr/>
        </p:nvSpPr>
        <p:spPr>
          <a:xfrm>
            <a:off x="1755699" y="1330032"/>
            <a:ext cx="4890428"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dirty="0"/>
              <a:t>Life Time Value</a:t>
            </a:r>
            <a:endParaRPr dirty="0"/>
          </a:p>
        </p:txBody>
      </p:sp>
      <p:cxnSp>
        <p:nvCxnSpPr>
          <p:cNvPr id="19" name="Ευθεία γραμμή σύνδεσης 18">
            <a:extLst>
              <a:ext uri="{FF2B5EF4-FFF2-40B4-BE49-F238E27FC236}">
                <a16:creationId xmlns:a16="http://schemas.microsoft.com/office/drawing/2014/main" id="{1AECD4D9-6F0C-4B62-A201-1DA3AB5A0B6B}"/>
              </a:ext>
            </a:extLst>
          </p:cNvPr>
          <p:cNvCxnSpPr/>
          <p:nvPr/>
        </p:nvCxnSpPr>
        <p:spPr>
          <a:xfrm>
            <a:off x="4440037" y="9069330"/>
            <a:ext cx="16325385"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20" name="Ευθεία γραμμή σύνδεσης 19">
            <a:extLst>
              <a:ext uri="{FF2B5EF4-FFF2-40B4-BE49-F238E27FC236}">
                <a16:creationId xmlns:a16="http://schemas.microsoft.com/office/drawing/2014/main" id="{297B6FD1-E539-4BA1-A406-E049DB8B9DD1}"/>
              </a:ext>
            </a:extLst>
          </p:cNvPr>
          <p:cNvCxnSpPr/>
          <p:nvPr/>
        </p:nvCxnSpPr>
        <p:spPr>
          <a:xfrm>
            <a:off x="4495852" y="11987232"/>
            <a:ext cx="16325385"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719282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475">
            <a:extLst>
              <a:ext uri="{FF2B5EF4-FFF2-40B4-BE49-F238E27FC236}">
                <a16:creationId xmlns:a16="http://schemas.microsoft.com/office/drawing/2014/main" id="{44B3DAF5-1070-4C9A-AC82-B2D13C14C9A3}"/>
              </a:ext>
            </a:extLst>
          </p:cNvPr>
          <p:cNvSpPr/>
          <p:nvPr/>
        </p:nvSpPr>
        <p:spPr>
          <a:xfrm>
            <a:off x="254000" y="254000"/>
            <a:ext cx="23876000" cy="13208000"/>
          </a:xfrm>
          <a:prstGeom prst="rect">
            <a:avLst/>
          </a:prstGeom>
          <a:solidFill>
            <a:srgbClr val="EBEBEB">
              <a:alpha val="49800"/>
            </a:srgbClr>
          </a:solidFill>
          <a:ln>
            <a:noFill/>
          </a:ln>
        </p:spPr>
        <p:txBody>
          <a:bodyPr wrap="square" lIns="50800" tIns="50800" rIns="50800" bIns="50800" anchor="ctr" anchorCtr="0">
            <a:noAutofit/>
          </a:bodyPr>
          <a:lstStyle/>
          <a:p>
            <a:pPr indent="-203203">
              <a:buClr>
                <a:srgbClr val="FFFFFF"/>
              </a:buClr>
              <a:buSzPct val="100000"/>
            </a:pPr>
            <a:endParaRPr sz="3200" b="0">
              <a:solidFill>
                <a:srgbClr val="FFFFFF"/>
              </a:solidFill>
              <a:latin typeface="Helvetica Neue Light"/>
              <a:ea typeface="Helvetica Neue Light"/>
              <a:cs typeface="Helvetica Neue Light"/>
              <a:sym typeface="Helvetica Neue Light"/>
            </a:endParaRPr>
          </a:p>
        </p:txBody>
      </p:sp>
      <p:sp>
        <p:nvSpPr>
          <p:cNvPr id="7" name="Shape 284">
            <a:extLst>
              <a:ext uri="{FF2B5EF4-FFF2-40B4-BE49-F238E27FC236}">
                <a16:creationId xmlns:a16="http://schemas.microsoft.com/office/drawing/2014/main" id="{1F77F6B6-DBDB-44CB-94E5-DEB98DF82C09}"/>
              </a:ext>
            </a:extLst>
          </p:cNvPr>
          <p:cNvSpPr txBox="1"/>
          <p:nvPr/>
        </p:nvSpPr>
        <p:spPr>
          <a:xfrm>
            <a:off x="7739609" y="1083215"/>
            <a:ext cx="8904782" cy="1187890"/>
          </a:xfrm>
          <a:prstGeom prst="rect">
            <a:avLst/>
          </a:prstGeom>
          <a:noFill/>
          <a:ln>
            <a:noFill/>
          </a:ln>
        </p:spPr>
        <p:txBody>
          <a:bodyPr wrap="square" lIns="243800" tIns="243800" rIns="243800" bIns="243800" anchor="t" anchorCtr="0">
            <a:noAutofit/>
          </a:bodyPr>
          <a:lstStyle/>
          <a:p>
            <a:r>
              <a:rPr lang="en-US" sz="6600" dirty="0">
                <a:latin typeface="Cera PRO Black" panose="00000A00000000000000" pitchFamily="2" charset="0"/>
              </a:rPr>
              <a:t>Bring Alex back !!</a:t>
            </a:r>
            <a:endParaRPr lang="en" sz="6600" dirty="0">
              <a:latin typeface="Cera PRO Black" panose="00000A00000000000000" pitchFamily="2" charset="0"/>
            </a:endParaRPr>
          </a:p>
        </p:txBody>
      </p:sp>
      <p:pic>
        <p:nvPicPr>
          <p:cNvPr id="3" name="Εικόνα 2">
            <a:extLst>
              <a:ext uri="{FF2B5EF4-FFF2-40B4-BE49-F238E27FC236}">
                <a16:creationId xmlns:a16="http://schemas.microsoft.com/office/drawing/2014/main" id="{B3AC7668-0BA4-466A-B4EA-2A91279F1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149" y="3045523"/>
            <a:ext cx="20282883" cy="8640509"/>
          </a:xfrm>
          <a:prstGeom prst="rect">
            <a:avLst/>
          </a:prstGeom>
        </p:spPr>
      </p:pic>
    </p:spTree>
    <p:extLst>
      <p:ext uri="{BB962C8B-B14F-4D97-AF65-F5344CB8AC3E}">
        <p14:creationId xmlns:p14="http://schemas.microsoft.com/office/powerpoint/2010/main" val="108553958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p:cNvSpPr/>
          <p:nvPr/>
        </p:nvSpPr>
        <p:spPr>
          <a:xfrm>
            <a:off x="0" y="0"/>
            <a:ext cx="24384000" cy="13716000"/>
          </a:xfrm>
          <a:prstGeom prst="rect">
            <a:avLst/>
          </a:prstGeom>
          <a:solidFill>
            <a:srgbClr val="11A2C3"/>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258" name="Rectangle"/>
          <p:cNvSpPr/>
          <p:nvPr/>
        </p:nvSpPr>
        <p:spPr>
          <a:xfrm>
            <a:off x="555171" y="552450"/>
            <a:ext cx="22860000" cy="12192000"/>
          </a:xfrm>
          <a:prstGeom prst="rect">
            <a:avLst/>
          </a:prstGeom>
          <a:solidFill>
            <a:srgbClr val="FFFFFF"/>
          </a:solidFill>
          <a:ln w="12700">
            <a:miter lim="400000"/>
          </a:ln>
          <a:effectLst>
            <a:outerShdw blurRad="228600" dir="5400000" rotWithShape="0">
              <a:srgbClr val="000000">
                <a:alpha val="75000"/>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0" name="Delight"/>
          <p:cNvSpPr txBox="1"/>
          <p:nvPr/>
        </p:nvSpPr>
        <p:spPr>
          <a:xfrm>
            <a:off x="1778001" y="1552998"/>
            <a:ext cx="3460750" cy="86360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dirty="0"/>
              <a:t>Retention</a:t>
            </a:r>
            <a:endParaRPr dirty="0"/>
          </a:p>
        </p:txBody>
      </p:sp>
      <p:pic>
        <p:nvPicPr>
          <p:cNvPr id="262" name="Image" descr="Image"/>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909421" y="5270780"/>
            <a:ext cx="7302500" cy="4394200"/>
          </a:xfrm>
          <a:prstGeom prst="rect">
            <a:avLst/>
          </a:prstGeom>
          <a:ln w="12700">
            <a:miter lim="400000"/>
          </a:ln>
        </p:spPr>
      </p:pic>
      <p:sp>
        <p:nvSpPr>
          <p:cNvPr id="8" name="Delight">
            <a:extLst>
              <a:ext uri="{FF2B5EF4-FFF2-40B4-BE49-F238E27FC236}">
                <a16:creationId xmlns:a16="http://schemas.microsoft.com/office/drawing/2014/main" id="{4B5C74C9-6EB5-44D1-987D-0ADB286D7DC6}"/>
              </a:ext>
            </a:extLst>
          </p:cNvPr>
          <p:cNvSpPr txBox="1"/>
          <p:nvPr/>
        </p:nvSpPr>
        <p:spPr>
          <a:xfrm>
            <a:off x="4709935" y="7239000"/>
            <a:ext cx="627742"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dirty="0"/>
              <a:t>=</a:t>
            </a:r>
            <a:endParaRPr dirty="0"/>
          </a:p>
        </p:txBody>
      </p:sp>
      <p:sp>
        <p:nvSpPr>
          <p:cNvPr id="9" name="Delight">
            <a:extLst>
              <a:ext uri="{FF2B5EF4-FFF2-40B4-BE49-F238E27FC236}">
                <a16:creationId xmlns:a16="http://schemas.microsoft.com/office/drawing/2014/main" id="{BA438040-3588-4124-A6C7-BC4765CD83C1}"/>
              </a:ext>
            </a:extLst>
          </p:cNvPr>
          <p:cNvSpPr txBox="1"/>
          <p:nvPr/>
        </p:nvSpPr>
        <p:spPr>
          <a:xfrm>
            <a:off x="1172079" y="7031254"/>
            <a:ext cx="3240314"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en-US" dirty="0"/>
              <a:t>Retention rate</a:t>
            </a:r>
            <a:endParaRPr dirty="0"/>
          </a:p>
        </p:txBody>
      </p:sp>
      <p:cxnSp>
        <p:nvCxnSpPr>
          <p:cNvPr id="3" name="Ευθεία γραμμή σύνδεσης 2">
            <a:extLst>
              <a:ext uri="{FF2B5EF4-FFF2-40B4-BE49-F238E27FC236}">
                <a16:creationId xmlns:a16="http://schemas.microsoft.com/office/drawing/2014/main" id="{6FF29645-4E59-4BA9-98BD-4DC2E9178395}"/>
              </a:ext>
            </a:extLst>
          </p:cNvPr>
          <p:cNvCxnSpPr/>
          <p:nvPr/>
        </p:nvCxnSpPr>
        <p:spPr>
          <a:xfrm>
            <a:off x="5337676" y="7674429"/>
            <a:ext cx="9811707"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 name="Ορθογώνιο 1">
            <a:extLst>
              <a:ext uri="{FF2B5EF4-FFF2-40B4-BE49-F238E27FC236}">
                <a16:creationId xmlns:a16="http://schemas.microsoft.com/office/drawing/2014/main" id="{21266D8C-9E85-44A7-B585-E9165BF1A330}"/>
              </a:ext>
            </a:extLst>
          </p:cNvPr>
          <p:cNvSpPr/>
          <p:nvPr/>
        </p:nvSpPr>
        <p:spPr>
          <a:xfrm>
            <a:off x="5406668" y="6345039"/>
            <a:ext cx="9673724" cy="1025922"/>
          </a:xfrm>
          <a:prstGeom prst="rect">
            <a:avLst/>
          </a:prstGeom>
          <a:solidFill>
            <a:schemeClr val="accent4">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2" name="Ορθογώνιο 11">
            <a:extLst>
              <a:ext uri="{FF2B5EF4-FFF2-40B4-BE49-F238E27FC236}">
                <a16:creationId xmlns:a16="http://schemas.microsoft.com/office/drawing/2014/main" id="{10D145DB-BE5F-475D-AE72-8A5DCA65678B}"/>
              </a:ext>
            </a:extLst>
          </p:cNvPr>
          <p:cNvSpPr/>
          <p:nvPr/>
        </p:nvSpPr>
        <p:spPr>
          <a:xfrm>
            <a:off x="11619642" y="6345039"/>
            <a:ext cx="3460750" cy="1025922"/>
          </a:xfrm>
          <a:prstGeom prst="rect">
            <a:avLst/>
          </a:prstGeom>
          <a:solidFill>
            <a:schemeClr val="bg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Ορθογώνιο 12">
            <a:extLst>
              <a:ext uri="{FF2B5EF4-FFF2-40B4-BE49-F238E27FC236}">
                <a16:creationId xmlns:a16="http://schemas.microsoft.com/office/drawing/2014/main" id="{6F5E129D-80FC-4451-8E2A-8468BB96BC80}"/>
              </a:ext>
            </a:extLst>
          </p:cNvPr>
          <p:cNvSpPr/>
          <p:nvPr/>
        </p:nvSpPr>
        <p:spPr>
          <a:xfrm>
            <a:off x="5406668" y="8109859"/>
            <a:ext cx="9673724" cy="1025922"/>
          </a:xfrm>
          <a:prstGeom prst="rect">
            <a:avLst/>
          </a:prstGeom>
          <a:solidFill>
            <a:schemeClr val="accent4">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4" name="Delight">
            <a:extLst>
              <a:ext uri="{FF2B5EF4-FFF2-40B4-BE49-F238E27FC236}">
                <a16:creationId xmlns:a16="http://schemas.microsoft.com/office/drawing/2014/main" id="{0D892F2C-1954-4CB6-8C71-BE3A7BEDA273}"/>
              </a:ext>
            </a:extLst>
          </p:cNvPr>
          <p:cNvSpPr txBox="1"/>
          <p:nvPr/>
        </p:nvSpPr>
        <p:spPr>
          <a:xfrm>
            <a:off x="1778001" y="2523516"/>
            <a:ext cx="7126549"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pl-PL" dirty="0">
                <a:latin typeface="Cera"/>
              </a:rPr>
              <a:t>A business model indicator</a:t>
            </a:r>
            <a:endParaRPr dirty="0">
              <a:latin typeface="Cera"/>
            </a:endParaRPr>
          </a:p>
        </p:txBody>
      </p:sp>
      <p:sp>
        <p:nvSpPr>
          <p:cNvPr id="15" name="Delight">
            <a:extLst>
              <a:ext uri="{FF2B5EF4-FFF2-40B4-BE49-F238E27FC236}">
                <a16:creationId xmlns:a16="http://schemas.microsoft.com/office/drawing/2014/main" id="{A414CEB4-B096-4C49-BEF0-B1683B6595F0}"/>
              </a:ext>
            </a:extLst>
          </p:cNvPr>
          <p:cNvSpPr txBox="1"/>
          <p:nvPr/>
        </p:nvSpPr>
        <p:spPr>
          <a:xfrm>
            <a:off x="8583493" y="8337173"/>
            <a:ext cx="3320071"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pl-PL" sz="3200" dirty="0">
                <a:latin typeface="Cera"/>
              </a:rPr>
              <a:t>No. Of customers</a:t>
            </a:r>
            <a:endParaRPr sz="3200" dirty="0">
              <a:latin typeface="Cera"/>
            </a:endParaRPr>
          </a:p>
        </p:txBody>
      </p:sp>
      <p:cxnSp>
        <p:nvCxnSpPr>
          <p:cNvPr id="5" name="Ευθύγραμμο βέλος σύνδεσης 4">
            <a:extLst>
              <a:ext uri="{FF2B5EF4-FFF2-40B4-BE49-F238E27FC236}">
                <a16:creationId xmlns:a16="http://schemas.microsoft.com/office/drawing/2014/main" id="{8BC56A0C-C7A1-49B6-A39A-C01004589076}"/>
              </a:ext>
            </a:extLst>
          </p:cNvPr>
          <p:cNvCxnSpPr/>
          <p:nvPr/>
        </p:nvCxnSpPr>
        <p:spPr>
          <a:xfrm>
            <a:off x="5406668" y="9664980"/>
            <a:ext cx="9673724" cy="0"/>
          </a:xfrm>
          <a:prstGeom prst="straightConnector1">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0" name="Delight">
            <a:extLst>
              <a:ext uri="{FF2B5EF4-FFF2-40B4-BE49-F238E27FC236}">
                <a16:creationId xmlns:a16="http://schemas.microsoft.com/office/drawing/2014/main" id="{7A475A82-CEB9-4BB9-A771-150BC1982335}"/>
              </a:ext>
            </a:extLst>
          </p:cNvPr>
          <p:cNvSpPr txBox="1"/>
          <p:nvPr/>
        </p:nvSpPr>
        <p:spPr>
          <a:xfrm>
            <a:off x="8904550" y="9725416"/>
            <a:ext cx="2269600"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5000" b="0" i="1">
                <a:solidFill>
                  <a:srgbClr val="222222"/>
                </a:solidFill>
                <a:latin typeface="Cera PRO Black"/>
                <a:ea typeface="Cera PRO Black"/>
                <a:cs typeface="Cera PRO Black"/>
                <a:sym typeface="Cera PRO Black"/>
              </a:defRPr>
            </a:lvl1pPr>
          </a:lstStyle>
          <a:p>
            <a:r>
              <a:rPr lang="pl-PL" sz="3200" dirty="0">
                <a:latin typeface="Cera"/>
              </a:rPr>
              <a:t>Time Range</a:t>
            </a:r>
            <a:endParaRPr sz="3200" dirty="0">
              <a:latin typeface="Cera"/>
            </a:endParaRPr>
          </a:p>
        </p:txBody>
      </p:sp>
      <p:pic>
        <p:nvPicPr>
          <p:cNvPr id="22" name="Image" descr="Image">
            <a:extLst>
              <a:ext uri="{FF2B5EF4-FFF2-40B4-BE49-F238E27FC236}">
                <a16:creationId xmlns:a16="http://schemas.microsoft.com/office/drawing/2014/main" id="{7F9B7A68-418D-430D-B2F4-FBF5799D6AF9}"/>
              </a:ext>
            </a:extLst>
          </p:cNvPr>
          <p:cNvPicPr>
            <a:picLocks noChangeAspect="1"/>
          </p:cNvPicPr>
          <p:nvPr/>
        </p:nvPicPr>
        <p:blipFill>
          <a:blip r:embed="rId4">
            <a:extLst/>
          </a:blip>
          <a:stretch>
            <a:fillRect/>
          </a:stretch>
        </p:blipFill>
        <p:spPr>
          <a:xfrm>
            <a:off x="21475143" y="12012407"/>
            <a:ext cx="1467407" cy="414544"/>
          </a:xfrm>
          <a:prstGeom prst="rect">
            <a:avLst/>
          </a:prstGeom>
          <a:ln w="12700">
            <a:miter lim="400000"/>
          </a:ln>
        </p:spPr>
      </p:pic>
    </p:spTree>
    <p:extLst>
      <p:ext uri="{BB962C8B-B14F-4D97-AF65-F5344CB8AC3E}">
        <p14:creationId xmlns:p14="http://schemas.microsoft.com/office/powerpoint/2010/main" val="3915485963"/>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3940</TotalTime>
  <Words>978</Words>
  <Application>Microsoft Office PowerPoint</Application>
  <PresentationFormat>Προσαρμογή</PresentationFormat>
  <Paragraphs>290</Paragraphs>
  <Slides>35</Slides>
  <Notes>4</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1</vt:i4>
      </vt:variant>
      <vt:variant>
        <vt:lpstr>Τίτλοι διαφανειών</vt:lpstr>
      </vt:variant>
      <vt:variant>
        <vt:i4>35</vt:i4>
      </vt:variant>
    </vt:vector>
  </HeadingPairs>
  <TitlesOfParts>
    <vt:vector size="49" baseType="lpstr">
      <vt:lpstr>Arial</vt:lpstr>
      <vt:lpstr>Bodoni SvtyTwo ITC TT-Bold</vt:lpstr>
      <vt:lpstr>Cera</vt:lpstr>
      <vt:lpstr>Cera PRO Black</vt:lpstr>
      <vt:lpstr>Cera PRO Medium</vt:lpstr>
      <vt:lpstr>Cera PRO Regular</vt:lpstr>
      <vt:lpstr>CeraGR-Black</vt:lpstr>
      <vt:lpstr>Helvetica</vt:lpstr>
      <vt:lpstr>Helvetica Light</vt:lpstr>
      <vt:lpstr>Helvetica Neue</vt:lpstr>
      <vt:lpstr>Helvetica Neue Light</vt:lpstr>
      <vt:lpstr>Helvetica Neue Medium</vt:lpstr>
      <vt:lpstr>Roboto</vt:lpstr>
      <vt:lpstr>White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Πάνος Κοντόπουλος</cp:lastModifiedBy>
  <cp:revision>67</cp:revision>
  <dcterms:modified xsi:type="dcterms:W3CDTF">2017-11-26T08:20:58Z</dcterms:modified>
</cp:coreProperties>
</file>